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0cdf3968d24c69" /><Relationship Type="http://schemas.openxmlformats.org/officeDocument/2006/relationships/extended-properties" Target="/docProps/app.xml" Id="R5b62ac7486f44748" /><Relationship Type="http://schemas.openxmlformats.org/officeDocument/2006/relationships/officeDocument" Target="/ppt/presentation.xml" Id="R089a2a37e1384d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674418e4fd347d5"/>
  </p:sldMasterIdLst>
  <p:notesMasterIdLst>
    <p:notesMasterId xmlns:r="http://schemas.openxmlformats.org/officeDocument/2006/relationships" r:id="R1050987b157c46ba"/>
  </p:notesMasterIdLst>
  <p:sldIdLst>
    <p:sldId xmlns:r="http://schemas.openxmlformats.org/officeDocument/2006/relationships" id="256" r:id="R5e5cf076d4104800"/>
    <p:sldId xmlns:r="http://schemas.openxmlformats.org/officeDocument/2006/relationships" id="257" r:id="Rb91d7662046f495e"/>
    <p:sldId xmlns:r="http://schemas.openxmlformats.org/officeDocument/2006/relationships" id="258" r:id="R945cc1c87b044366"/>
    <p:sldId xmlns:r="http://schemas.openxmlformats.org/officeDocument/2006/relationships" id="259" r:id="R53803796b1bd4f83"/>
    <p:sldId xmlns:r="http://schemas.openxmlformats.org/officeDocument/2006/relationships" id="260" r:id="Rb1ccafededf94c3d"/>
    <p:sldId xmlns:r="http://schemas.openxmlformats.org/officeDocument/2006/relationships" id="261" r:id="Rdaa1e996a5614914"/>
    <p:sldId xmlns:r="http://schemas.openxmlformats.org/officeDocument/2006/relationships" id="262" r:id="R47ba6485ec674541"/>
    <p:sldId xmlns:r="http://schemas.openxmlformats.org/officeDocument/2006/relationships" id="263" r:id="Rc4a6d79bb3304230"/>
    <p:sldId xmlns:r="http://schemas.openxmlformats.org/officeDocument/2006/relationships" id="264" r:id="Rf9c6a3d5bf8949e9"/>
    <p:sldId xmlns:r="http://schemas.openxmlformats.org/officeDocument/2006/relationships" id="265" r:id="Rb63dd0c653cc422a"/>
    <p:sldId xmlns:r="http://schemas.openxmlformats.org/officeDocument/2006/relationships" id="266" r:id="Re9440968d5954ea4"/>
    <p:sldId xmlns:r="http://schemas.openxmlformats.org/officeDocument/2006/relationships" id="267" r:id="R29a578540ea24427"/>
    <p:sldId xmlns:r="http://schemas.openxmlformats.org/officeDocument/2006/relationships" id="268" r:id="R5d737cd188e24b9a"/>
    <p:sldId xmlns:r="http://schemas.openxmlformats.org/officeDocument/2006/relationships" id="269" r:id="R5f7ca65ff4e943a9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91f1c8479e4264" /><Relationship Type="http://schemas.openxmlformats.org/officeDocument/2006/relationships/slideMaster" Target="/ppt/slideMasters/slideMaster1.xml" Id="Ra674418e4fd347d5" /><Relationship Type="http://schemas.openxmlformats.org/officeDocument/2006/relationships/notesMaster" Target="/ppt/notesMasters/notesMaster1.xml" Id="R1050987b157c46ba" /><Relationship Type="http://schemas.openxmlformats.org/officeDocument/2006/relationships/presProps" Target="/ppt/presProps.xml" Id="R42fd066fa6754bc0" /><Relationship Type="http://schemas.openxmlformats.org/officeDocument/2006/relationships/viewProps" Target="/ppt/viewProps.xml" Id="R56a2f8a3e6e84e32" /><Relationship Type="http://schemas.openxmlformats.org/officeDocument/2006/relationships/tableStyles" Target="/ppt/tableStyles.xml" Id="R2d6eb56790e645a4" /><Relationship Type="http://schemas.openxmlformats.org/officeDocument/2006/relationships/slide" Target="/ppt/slides/slide1.xml" Id="R5e5cf076d4104800" /><Relationship Type="http://schemas.openxmlformats.org/officeDocument/2006/relationships/slide" Target="/ppt/slides/slide2.xml" Id="Rb91d7662046f495e" /><Relationship Type="http://schemas.openxmlformats.org/officeDocument/2006/relationships/slide" Target="/ppt/slides/slide3.xml" Id="R945cc1c87b044366" /><Relationship Type="http://schemas.openxmlformats.org/officeDocument/2006/relationships/slide" Target="/ppt/slides/slide4.xml" Id="R53803796b1bd4f83" /><Relationship Type="http://schemas.openxmlformats.org/officeDocument/2006/relationships/slide" Target="/ppt/slides/slide5.xml" Id="Rb1ccafededf94c3d" /><Relationship Type="http://schemas.openxmlformats.org/officeDocument/2006/relationships/slide" Target="/ppt/slides/slide6.xml" Id="Rdaa1e996a5614914" /><Relationship Type="http://schemas.openxmlformats.org/officeDocument/2006/relationships/slide" Target="/ppt/slides/slide7.xml" Id="R47ba6485ec674541" /><Relationship Type="http://schemas.openxmlformats.org/officeDocument/2006/relationships/slide" Target="/ppt/slides/slide8.xml" Id="Rc4a6d79bb3304230" /><Relationship Type="http://schemas.openxmlformats.org/officeDocument/2006/relationships/slide" Target="/ppt/slides/slide9.xml" Id="Rf9c6a3d5bf8949e9" /><Relationship Type="http://schemas.openxmlformats.org/officeDocument/2006/relationships/slide" Target="/ppt/slides/slide10.xml" Id="Rb63dd0c653cc422a" /><Relationship Type="http://schemas.openxmlformats.org/officeDocument/2006/relationships/slide" Target="/ppt/slides/slide11.xml" Id="Re9440968d5954ea4" /><Relationship Type="http://schemas.openxmlformats.org/officeDocument/2006/relationships/slide" Target="/ppt/slides/slide12.xml" Id="R29a578540ea24427" /><Relationship Type="http://schemas.openxmlformats.org/officeDocument/2006/relationships/slide" Target="/ppt/slides/slide13.xml" Id="R5d737cd188e24b9a" /><Relationship Type="http://schemas.openxmlformats.org/officeDocument/2006/relationships/slide" Target="/ppt/slides/slide14.xml" Id="R5f7ca65ff4e943a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929c502be64ce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02919658314f1b" /><Relationship Type="http://schemas.openxmlformats.org/officeDocument/2006/relationships/notesMaster" Target="/ppt/notesMasters/notesMaster1.xml" Id="Re676643afacf4a7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de914b520b4871" /><Relationship Type="http://schemas.openxmlformats.org/officeDocument/2006/relationships/notesMaster" Target="/ppt/notesMasters/notesMaster1.xml" Id="Rf0e9222ef9bd4a2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8741c63a5e4671" /><Relationship Type="http://schemas.openxmlformats.org/officeDocument/2006/relationships/notesMaster" Target="/ppt/notesMasters/notesMaster1.xml" Id="R6bfc48c632a945f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a1781ae02224b4f" /><Relationship Type="http://schemas.openxmlformats.org/officeDocument/2006/relationships/notesMaster" Target="/ppt/notesMasters/notesMaster1.xml" Id="R8816fff10417425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de01b0d0b6c4626" /><Relationship Type="http://schemas.openxmlformats.org/officeDocument/2006/relationships/notesMaster" Target="/ppt/notesMasters/notesMaster1.xml" Id="R1316b3bcd8ef4f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54694d471364c29" /><Relationship Type="http://schemas.openxmlformats.org/officeDocument/2006/relationships/notesMaster" Target="/ppt/notesMasters/notesMaster1.xml" Id="R50aeafcc86c34f1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4a48a3320f94ed6" /><Relationship Type="http://schemas.openxmlformats.org/officeDocument/2006/relationships/notesMaster" Target="/ppt/notesMasters/notesMaster1.xml" Id="R54208c10b54d41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8ef1294a3184402" /><Relationship Type="http://schemas.openxmlformats.org/officeDocument/2006/relationships/notesMaster" Target="/ppt/notesMasters/notesMaster1.xml" Id="R83603ff47a90469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2a748bda4444d9" /><Relationship Type="http://schemas.openxmlformats.org/officeDocument/2006/relationships/notesMaster" Target="/ppt/notesMasters/notesMaster1.xml" Id="R33a9d57134b649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00408d00cc84f3e" /><Relationship Type="http://schemas.openxmlformats.org/officeDocument/2006/relationships/notesMaster" Target="/ppt/notesMasters/notesMaster1.xml" Id="R37b4dbf1458242e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01f41a928d74746" /><Relationship Type="http://schemas.openxmlformats.org/officeDocument/2006/relationships/notesMaster" Target="/ppt/notesMasters/notesMaster1.xml" Id="R7181fe1bd45047b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cd4885126704f84" /><Relationship Type="http://schemas.openxmlformats.org/officeDocument/2006/relationships/notesMaster" Target="/ppt/notesMasters/notesMaster1.xml" Id="Raa5b6c514beb412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2550866a6d34df7" /><Relationship Type="http://schemas.openxmlformats.org/officeDocument/2006/relationships/notesMaster" Target="/ppt/notesMasters/notesMaster1.xml" Id="R961694b6f3db4b2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73e21e6269a410c" /><Relationship Type="http://schemas.openxmlformats.org/officeDocument/2006/relationships/notesMaster" Target="/ppt/notesMasters/notesMaster1.xml" Id="R1ec0574bde2846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Cover.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Section 01: The court and the box. Bottom line is the article’s lead quote.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Section 02: Seeing more space without changing the game. Two distinct mechanisms: Mikan reveals the limits and the league adjusts the rules; Cousy expands the role on the existing court. The access line reflects the article’s point that creative freedom was not distributed equally in a segregated society.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Section 03: Innovation beside the dominant system. The Chamberlain line bridges to the next slide. ABA (1967–76) as a second parallel arena. Julius Erving entered the NBA in 1976 through the merger; the NBA introduced the ABA three-point line in 1979–80. Sources: NBA.com, “Legends profile: Julius Erving,” https://www.nba.com/news/history-nba-legend-julius-erving; NBA.com, “Doubt, disdain marked most NBA teams’ first forays into 3-point land,” https://www.nba.com/news/history-3-pointer-evolution-nba-game-larry-bird-stephen-curry-james-harden.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Section 04: When one player makes the model obsolete.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Section 04: system shock. Shows rising pressure and a change of constraints, without claiming that this example alone produced an entirely new operating model.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NBA.com, “Legends profile: Bill Russell,” https://www.nba.com/news/history-nba-legend-bill-russell. Russell’s defence protected the rim; defensive rebounds and outlet passes launched the Celtics’ fast break. Blocked shots were not officially recorded as a statistic until 1973–74. Visual: Gemini-generated image supplied by the user. Talking point: in 1966 Russell became the NBA’s first Black head coach, which links back to the access point on slide 3. Framing: Russell (NBA 1956) changed the logic of defence. Wilt (NBA 1959) brought a scale the rules could not absorb. Together they broke the old box and created a new game; their rivalry defined the 1960s and cemented it. Russell’s Celtics won 11 titles in 13 seasons and beat Wilt’s teams in 7 of 8 playoff series. West and Baylor shaped the era too, but worked inside this model.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Section 05: Yesterday’s breakthrough becomes today’s constraint. “You can’t teach height” is a basketball maxim that favoured tall players for decades and became doctrine in the centre era. Magic Johnson and Larry Bird (next slide) are where the league starts to open again.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Section 06: The game opens again. Label aligned with stage 06 (Adaptive DNA) of the model.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Section 07: From a new game to a learning system.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Section 07: Stern as the closest figure to a Business System Architect (article wording).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Section 07: The system can absorb new archetypes without requiring them to leave and create a separate game.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Section 08: Breaking the box is not enough. Stage names and descriptions follow the article.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“The Box Is Not the Court”. Closing. Embedded Governance: protect the game, not the box.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3564db8197405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3d9e798cd449c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5399f12eff4335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preserve="1">
  <p:cSld name="CONTENT">
    <p:bg>
      <p:bgPr>
        <a:solidFill xmlns:a="http://schemas.openxmlformats.org/drawingml/2006/main">
          <a:srgbClr val="0B0B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B293B4C4-E1A7-4F4F-9C69-CC9666F47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6327648"/>
            <a:ext cx="4096512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THE BOX IS NOT THE COURT</a:t>
            </a:r>
            <a:endParaRPr sz="900"/>
          </a:p>
        </p:txBody>
      </p:sp>
    </p:spTree>
  </p:cSld>
</p:sldLayout>
</file>

<file path=ppt/slideLayouts/slideLayout3.xml><?xml version="1.0" encoding="utf-8"?>
<p:sldLayout xmlns:p="http://schemas.openxmlformats.org/presentationml/2006/main" preserve="1">
  <p:cSld name="BLANK_DARK">
    <p:bg>
      <p:bgPr>
        <a:solidFill xmlns:a="http://schemas.openxmlformats.org/drawingml/2006/main">
          <a:srgbClr val="0B0B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4d1aae47154d95" /><Relationship Type="http://schemas.openxmlformats.org/officeDocument/2006/relationships/slideLayout" Target="/ppt/slideLayouts/slideLayout1.xml" Id="R76c37350c0d84ebe" /><Relationship Type="http://schemas.openxmlformats.org/officeDocument/2006/relationships/slideLayout" Target="/ppt/slideLayouts/slideLayout2.xml" Id="Reb5c6849a7664b2c" /><Relationship Type="http://schemas.openxmlformats.org/officeDocument/2006/relationships/slideLayout" Target="/ppt/slideLayouts/slideLayout3.xml" Id="R945dce4fde6e484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c37350c0d84ebe"/>
    <p:sldLayoutId xmlns:r="http://schemas.openxmlformats.org/officeDocument/2006/relationships" id="2147483650" r:id="Reb5c6849a7664b2c"/>
    <p:sldLayoutId xmlns:r="http://schemas.openxmlformats.org/officeDocument/2006/relationships" id="2147483651" r:id="R945dce4fde6e4848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666764da44d044f5" /><Relationship Type="http://schemas.openxmlformats.org/officeDocument/2006/relationships/image" Target="/ppt/media/image.jpeg" Id="R4e91250e42d44658" /><Relationship Type="http://schemas.openxmlformats.org/officeDocument/2006/relationships/notesSlide" Target="/ppt/notesSlides/notesSlide1.xml" Id="R0352a91021ba4c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90d6f2567b436a" /><Relationship Type="http://schemas.openxmlformats.org/officeDocument/2006/relationships/image" Target="/ppt/media/image2.jpeg" Id="R129321e86e304bc0" /><Relationship Type="http://schemas.openxmlformats.org/officeDocument/2006/relationships/notesSlide" Target="/ppt/notesSlides/notesSlide2.xml" Id="R231089bf280e40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992316a708492e" /><Relationship Type="http://schemas.openxmlformats.org/officeDocument/2006/relationships/image" Target="/ppt/media/image3.jpeg" Id="R8055938c908b41a6" /><Relationship Type="http://schemas.openxmlformats.org/officeDocument/2006/relationships/notesSlide" Target="/ppt/notesSlides/notesSlide3.xml" Id="Rd21bf2f722db44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bff1a2b5394694" /><Relationship Type="http://schemas.openxmlformats.org/officeDocument/2006/relationships/image" Target="/ppt/media/image4.jpeg" Id="R62ce11309bad4237" /><Relationship Type="http://schemas.openxmlformats.org/officeDocument/2006/relationships/notesSlide" Target="/ppt/notesSlides/notesSlide4.xml" Id="R9533af5433f4414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3e1fc1801d46cf" /><Relationship Type="http://schemas.openxmlformats.org/officeDocument/2006/relationships/image" Target="/ppt/media/image5.jpeg" Id="R1004890322d14c29" /><Relationship Type="http://schemas.openxmlformats.org/officeDocument/2006/relationships/notesSlide" Target="/ppt/notesSlides/notesSlide5.xml" Id="R4b2b6a188fc54c1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61348f503b408f" /><Relationship Type="http://schemas.openxmlformats.org/officeDocument/2006/relationships/notesSlide" Target="/ppt/notesSlides/notesSlide6.xml" Id="R91efd890d76147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8b5d28f4fc45ff" /><Relationship Type="http://schemas.openxmlformats.org/officeDocument/2006/relationships/image" Target="/ppt/media/image6.jpeg" Id="Ra242187a58874858" /><Relationship Type="http://schemas.openxmlformats.org/officeDocument/2006/relationships/notesSlide" Target="/ppt/notesSlides/notesSlide7.xml" Id="Rb20061e5f28442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23af2770f84d9d" /><Relationship Type="http://schemas.openxmlformats.org/officeDocument/2006/relationships/image" Target="/ppt/media/image7.jpeg" Id="R421ad3c88b3a4413" /><Relationship Type="http://schemas.openxmlformats.org/officeDocument/2006/relationships/notesSlide" Target="/ppt/notesSlides/notesSlide8.xml" Id="R5e269d84fd6147e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2c94b90566401f" /><Relationship Type="http://schemas.openxmlformats.org/officeDocument/2006/relationships/image" Target="/ppt/media/image8.jpeg" Id="R4e52b0dd306745de" /><Relationship Type="http://schemas.openxmlformats.org/officeDocument/2006/relationships/notesSlide" Target="/ppt/notesSlides/notesSlide9.xml" Id="R1aca9c61b8354be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292756845a4f44" /><Relationship Type="http://schemas.openxmlformats.org/officeDocument/2006/relationships/image" Target="/ppt/media/image9.jpeg" Id="Rb41955df9fb54c85" /><Relationship Type="http://schemas.openxmlformats.org/officeDocument/2006/relationships/notesSlide" Target="/ppt/notesSlides/notesSlide10.xml" Id="R3846c906468f43f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c640fda7cd4613" /><Relationship Type="http://schemas.openxmlformats.org/officeDocument/2006/relationships/image" Target="/ppt/media/image10.jpeg" Id="R3af5dbb771c64852" /><Relationship Type="http://schemas.openxmlformats.org/officeDocument/2006/relationships/notesSlide" Target="/ppt/notesSlides/notesSlide11.xml" Id="R4edc71727ca149c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38fd922ab04f89" /><Relationship Type="http://schemas.openxmlformats.org/officeDocument/2006/relationships/image" Target="/ppt/media/image11.jpeg" Id="R0884be3f1e6048f4" /><Relationship Type="http://schemas.openxmlformats.org/officeDocument/2006/relationships/notesSlide" Target="/ppt/notesSlides/notesSlide12.xml" Id="Rfd0fec5d5d3e48a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07243ae71b442c" /><Relationship Type="http://schemas.openxmlformats.org/officeDocument/2006/relationships/notesSlide" Target="/ppt/notesSlides/notesSlide13.xml" Id="R5345283efce148e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b1747c5abcb34f80" /><Relationship Type="http://schemas.openxmlformats.org/officeDocument/2006/relationships/image" Target="/ppt/media/image12.jpeg" Id="R827d8bdf54584fe2" /><Relationship Type="http://schemas.openxmlformats.org/officeDocument/2006/relationships/notesSlide" Target="/ppt/notesSlides/notesSlide14.xml" Id="Rb466e264565947d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91250e42d446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61304" y="0"/>
            <a:ext cx="6327648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79B550A4-C82E-4580-8BE5-89A06BF0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40080"/>
            <a:ext cx="64008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 spc="500">
                <a:solidFill>
                  <a:srgbClr val="E5C78F"/>
                </a:solidFill>
                <a:latin typeface="Arial"/>
                <a:ea typeface="Arial"/>
                <a:cs typeface="Arial"/>
              </a:rPr>
              <a:t>ADAPTIVE THINKING AT WORK</a:t>
            </a:r>
            <a:endParaRPr sz="140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4B3B437D-A92E-4832-BF59-8FA3F167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240280"/>
            <a:ext cx="6035040" cy="1600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95000"/>
              </a:lnSpc>
              <a:buNone/>
            </a:pPr>
            <a:r>
              <a:rPr sz="48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THE BOX IS NOT</a:t>
            </a:r>
            <a:endParaRPr sz="4800"/>
          </a:p>
          <a:p xmlns:a="http://schemas.openxmlformats.org/drawingml/2006/main">
            <a:pPr marL="0" indent="0">
              <a:lnSpc>
                <a:spcPct val="95000"/>
              </a:lnSpc>
              <a:buNone/>
            </a:pPr>
            <a:r>
              <a:rPr sz="48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THE COURT</a:t>
            </a:r>
            <a:endParaRPr sz="48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2F2C51B7-C155-4A67-8B34-4311BA4ED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69080"/>
            <a:ext cx="502920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>
                <a:solidFill>
                  <a:srgbClr val="F2EFE8"/>
                </a:solidFill>
                <a:latin typeface="Arial"/>
                <a:ea typeface="Arial"/>
                <a:cs typeface="Arial"/>
              </a:rPr>
              <a:t>How the evolution of basketball explains adaptive organisations</a:t>
            </a:r>
            <a:endParaRPr sz="1700"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A4742D25-A081-4BC7-95ED-9E6F1338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956048"/>
            <a:ext cx="914400" cy="274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46A"/>
          </a:solidFill>
        </p:spPr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3DA88CBD-CEF2-4F3B-833C-4F32BB0F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193792"/>
            <a:ext cx="6035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spc="400">
                <a:solidFill>
                  <a:srgbClr val="9A978F"/>
                </a:solidFill>
                <a:latin typeface="Arial"/>
                <a:ea typeface="Arial"/>
                <a:cs typeface="Arial"/>
              </a:rPr>
              <a:t>TOMASZ MAZURKIEWICZ   ·   ADAPTIVE LABS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14662668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9321e86e304bc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194560" y="502920"/>
            <a:ext cx="6885432" cy="5879592"/>
          </a:xfrm>
          <a:prstGeom xmlns:a="http://schemas.openxmlformats.org/drawingml/2006/main" prst="rect">
            <a:avLst/>
          </a:prstGeom>
        </p:spPr>
      </p:pic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E52A0724-0A02-4DF2-91C3-9425E749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EVOLUTION OF THE BOX · 01</a:t>
            </a:r>
            <a:endParaRPr sz="12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C3ABD29E-417A-4C63-94DB-F6882F47A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14400"/>
            <a:ext cx="11155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The court and the box</a:t>
            </a:r>
            <a:endParaRPr sz="3200"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9D75229C-5E16-4123-82E1-6269CBB37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45920"/>
            <a:ext cx="356616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78000"/>
            </a:srgbClr>
          </a:solidFill>
          <a:ln xmlns:a="http://schemas.openxmlformats.org/drawingml/2006/main" w="9525">
            <a:solidFill>
              <a:srgbClr val="C9A46A"/>
            </a:solidFill>
            <a:prstDash val="solid"/>
          </a:ln>
        </p:spPr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D8FEF731-BB2B-4910-B46A-E61B7A28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920240"/>
            <a:ext cx="3017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THE COURT</a:t>
            </a:r>
            <a:endParaRPr sz="12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F8BEE82B-3ED2-4368-8A3D-85C984EEE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286000"/>
            <a:ext cx="30175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Stable ground</a:t>
            </a:r>
            <a:endParaRPr sz="20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F0B5B2DB-5AAA-4435-B06C-8E2F8927D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880360"/>
            <a:ext cx="3017520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35000"/>
              </a:lnSpc>
              <a:buNone/>
            </a:pPr>
            <a:r>
              <a:rPr sz="1400">
                <a:solidFill>
                  <a:srgbClr val="F2EFE8"/>
                </a:solidFill>
                <a:latin typeface="Arial"/>
                <a:ea typeface="Arial"/>
                <a:cs typeface="Arial"/>
              </a:rPr>
              <a:t>Purpose and accountability</a:t>
            </a:r>
            <a:endParaRPr sz="1400"/>
          </a:p>
          <a:p xmlns:a="http://schemas.openxmlformats.org/drawingml/2006/main">
            <a:pPr marL="0" indent="0">
              <a:lnSpc>
                <a:spcPct val="135000"/>
              </a:lnSpc>
              <a:buNone/>
            </a:pPr>
            <a:r>
              <a:rPr sz="1400">
                <a:solidFill>
                  <a:srgbClr val="F2EFE8"/>
                </a:solidFill>
                <a:latin typeface="Arial"/>
                <a:ea typeface="Arial"/>
                <a:cs typeface="Arial"/>
              </a:rPr>
              <a:t>Law and ethics</a:t>
            </a:r>
            <a:endParaRPr sz="1400"/>
          </a:p>
          <a:p xmlns:a="http://schemas.openxmlformats.org/drawingml/2006/main">
            <a:pPr marL="0" indent="0">
              <a:lnSpc>
                <a:spcPct val="135000"/>
              </a:lnSpc>
              <a:buNone/>
            </a:pPr>
            <a:r>
              <a:rPr sz="1400">
                <a:solidFill>
                  <a:srgbClr val="F2EFE8"/>
                </a:solidFill>
                <a:latin typeface="Arial"/>
                <a:ea typeface="Arial"/>
                <a:cs typeface="Arial"/>
              </a:rPr>
              <a:t>Non-negotiable operating principles</a:t>
            </a:r>
            <a:endParaRPr sz="140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C4C6835E-D6B0-4429-8E98-5A8D9F880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9872" y="1645920"/>
            <a:ext cx="356616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78000"/>
            </a:srgbClr>
          </a:solidFill>
          <a:ln xmlns:a="http://schemas.openxmlformats.org/drawingml/2006/main" w="9525">
            <a:solidFill>
              <a:srgbClr val="6E6A62"/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F6E01F28-8AAC-4DDE-BE09-44ED6113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1920240"/>
            <a:ext cx="30175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THE BOX</a:t>
            </a:r>
            <a:endParaRPr sz="12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546D41E9-307E-49DE-AEC5-B9052F7B4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286000"/>
            <a:ext cx="30175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Current operating model</a:t>
            </a:r>
            <a:endParaRPr sz="2000"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ACFBE84B-284E-4305-84A1-DAB1BDE7A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2880360"/>
            <a:ext cx="3017520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35000"/>
              </a:lnSpc>
              <a:buNone/>
            </a:pPr>
            <a:r>
              <a:rPr sz="1400">
                <a:solidFill>
                  <a:srgbClr val="F2EFE8"/>
                </a:solidFill>
                <a:latin typeface="Arial"/>
                <a:ea typeface="Arial"/>
                <a:cs typeface="Arial"/>
              </a:rPr>
              <a:t>Role definitions</a:t>
            </a:r>
            <a:endParaRPr sz="1400"/>
          </a:p>
          <a:p xmlns:a="http://schemas.openxmlformats.org/drawingml/2006/main">
            <a:pPr marL="0" indent="0">
              <a:lnSpc>
                <a:spcPct val="135000"/>
              </a:lnSpc>
              <a:buNone/>
            </a:pPr>
            <a:r>
              <a:rPr sz="1400">
                <a:solidFill>
                  <a:srgbClr val="F2EFE8"/>
                </a:solidFill>
                <a:latin typeface="Arial"/>
                <a:ea typeface="Arial"/>
                <a:cs typeface="Arial"/>
              </a:rPr>
              <a:t>Preferred tactics</a:t>
            </a:r>
            <a:endParaRPr sz="1400"/>
          </a:p>
          <a:p xmlns:a="http://schemas.openxmlformats.org/drawingml/2006/main">
            <a:pPr marL="0" indent="0">
              <a:lnSpc>
                <a:spcPct val="135000"/>
              </a:lnSpc>
              <a:buNone/>
            </a:pPr>
            <a:r>
              <a:rPr sz="1400">
                <a:solidFill>
                  <a:srgbClr val="F2EFE8"/>
                </a:solidFill>
                <a:latin typeface="Arial"/>
                <a:ea typeface="Arial"/>
                <a:cs typeface="Arial"/>
              </a:rPr>
              <a:t>Accepted sources of authority</a:t>
            </a:r>
            <a:endParaRPr sz="1400"/>
          </a:p>
          <a:p xmlns:a="http://schemas.openxmlformats.org/drawingml/2006/main">
            <a:pPr marL="0" indent="0">
              <a:lnSpc>
                <a:spcPct val="135000"/>
              </a:lnSpc>
              <a:buNone/>
            </a:pPr>
            <a:r>
              <a:rPr sz="1400">
                <a:solidFill>
                  <a:srgbClr val="F2EFE8"/>
                </a:solidFill>
                <a:latin typeface="Arial"/>
                <a:ea typeface="Arial"/>
                <a:cs typeface="Arial"/>
              </a:rPr>
              <a:t>Assumptions about good decisions</a:t>
            </a:r>
            <a:endParaRPr sz="140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7DB04E17-09A8-42C3-A215-3F0C6836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754880"/>
            <a:ext cx="111556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i="1">
                <a:solidFill>
                  <a:srgbClr val="B5B2AA"/>
                </a:solidFill>
                <a:latin typeface="Arial"/>
                <a:ea typeface="Arial"/>
                <a:cs typeface="Arial"/>
              </a:rPr>
              <a:t>A player reveals more space. The system responds. Success creates a new box. An adaptive system questions it again.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F6D0DE5-52FF-41D0-B003-5A7556B2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230368"/>
            <a:ext cx="1115568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The goal is not to keep thinking outside the box. It is to build a system that no longer needs the box to hold together.</a:t>
            </a:r>
            <a:endParaRPr sz="1800"/>
          </a:p>
        </p:txBody>
      </p:sp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FE4FAD7E-AC2D-4CCB-B421-51AA7105C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02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13426109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55938c908b41a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FC92B5BC-3342-40C6-ADC0-7734C6C4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EVOLUTION OF THE BOX · 02</a:t>
            </a:r>
            <a:endParaRPr sz="12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417C6E48-66A2-4A50-A119-7F2FE4BD7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14400"/>
            <a:ext cx="11155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Seeing more space without changing the game</a:t>
            </a:r>
            <a:endParaRPr sz="3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511E3A87-25DC-4FDC-9F26-96EC2DD3F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481328"/>
            <a:ext cx="109728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i="1">
                <a:solidFill>
                  <a:srgbClr val="9A978F"/>
                </a:solidFill>
                <a:latin typeface="Arial"/>
                <a:ea typeface="Arial"/>
                <a:cs typeface="Arial"/>
              </a:rPr>
              <a:t>A role can carry more intelligence than the operating model assigns to it.</a:t>
            </a:r>
            <a:endParaRPr sz="1400"/>
          </a:p>
        </p:txBody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0D6BE560-0330-4184-8E11-7A15BA760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160520"/>
            <a:ext cx="5120640" cy="1691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82000"/>
            </a:srgbClr>
          </a:solidFill>
          <a:ln xmlns:a="http://schemas.openxmlformats.org/drawingml/2006/main" w="9525">
            <a:solidFill>
              <a:srgbClr val="4A463F"/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23DEAF0-4B1F-469E-88EC-F4E33FBA4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61688"/>
            <a:ext cx="45720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00">
                <a:solidFill>
                  <a:srgbClr val="C9A46A"/>
                </a:solidFill>
                <a:latin typeface="Arial"/>
                <a:ea typeface="Arial"/>
                <a:cs typeface="Arial"/>
              </a:rPr>
              <a:t>GEORGE MIKAN  ·  THE SYSTEM ADJUSTS</a:t>
            </a:r>
            <a:endParaRPr sz="105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6660BBE1-F4F6-404F-90BE-CEB3A7F6C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636008"/>
            <a:ext cx="457200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Dominance exposed the limits of the rules</a:t>
            </a:r>
            <a:endParaRPr sz="17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AD4F48C3-099C-4F59-8269-4E6CEDDC9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001768"/>
            <a:ext cx="45720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200">
                <a:solidFill>
                  <a:srgbClr val="F2EFE8"/>
                </a:solidFill>
                <a:latin typeface="Arial"/>
                <a:ea typeface="Arial"/>
                <a:cs typeface="Arial"/>
              </a:rPr>
              <a:t>His size and hook shot made the early game brutally direct. The lane was widened and goaltending rules developed.</a:t>
            </a:r>
            <a:endParaRPr sz="120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409324A7-FD68-4343-93F4-5E58CA2D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504688"/>
            <a:ext cx="45720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Player reveals the limit  →  the league changes the rules</a:t>
            </a:r>
            <a:endParaRPr sz="110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F96E5FE7-78FE-46AB-9DD0-D94FD153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4160520"/>
            <a:ext cx="5120640" cy="1691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82000"/>
            </a:srgbClr>
          </a:solidFill>
          <a:ln xmlns:a="http://schemas.openxmlformats.org/drawingml/2006/main" w="9525">
            <a:solidFill>
              <a:srgbClr val="4A463F"/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7D28F1E9-5BE9-4E2C-A771-8E55553D5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9712" y="4361688"/>
            <a:ext cx="45720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 spc="200">
                <a:solidFill>
                  <a:srgbClr val="C9A46A"/>
                </a:solidFill>
                <a:latin typeface="Arial"/>
                <a:ea typeface="Arial"/>
                <a:cs typeface="Arial"/>
              </a:rPr>
              <a:t>BOB COUSY  ·  THE ROLE EXPANDS</a:t>
            </a:r>
            <a:endParaRPr sz="105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A8935F79-C78A-46CE-9890-21D29396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9712" y="4636008"/>
            <a:ext cx="457200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Creation became a competitive advantage</a:t>
            </a:r>
            <a:endParaRPr sz="17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A4A7312E-2512-4015-8ACB-59F7679ED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9712" y="5001768"/>
            <a:ext cx="45720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200">
                <a:solidFill>
                  <a:srgbClr val="F2EFE8"/>
                </a:solidFill>
                <a:latin typeface="Arial"/>
                <a:ea typeface="Arial"/>
                <a:cs typeface="Arial"/>
              </a:rPr>
              <a:t>He treated the whole court as a field of possibility. He did not need a new court. He used more of the court already there.</a:t>
            </a:r>
            <a:endParaRPr sz="120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334221C0-D2FB-4267-BE54-A1643B780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9712" y="5504688"/>
            <a:ext cx="45720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The rules stay  →  the role carries more</a:t>
            </a:r>
            <a:endParaRPr sz="110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AFCA8425-FB0B-4A0D-9B50-7BC878121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943600"/>
            <a:ext cx="111556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9A978F"/>
                </a:solidFill>
                <a:latin typeface="Arial"/>
                <a:ea typeface="Arial"/>
                <a:cs typeface="Arial"/>
              </a:rPr>
              <a:t>Not everyone had equal access to this space. A system can celebrate innovation while deciding selectively who is allowed to embody it.</a:t>
            </a:r>
            <a:endParaRPr sz="1150"/>
          </a:p>
        </p:txBody>
      </p:sp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0C22E96A-7B86-4E6C-89DD-B31C61779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03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2882946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ce11309bad423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53328" y="868680"/>
            <a:ext cx="5632704" cy="3172968"/>
          </a:xfrm>
          <a:prstGeom xmlns:a="http://schemas.openxmlformats.org/drawingml/2006/main" prst="rect">
            <a:avLst/>
          </a:prstGeom>
        </p:spPr>
      </p:pic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9FFD1C26-7761-4264-AF34-A6E5E6C9F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868680"/>
            <a:ext cx="5632704" cy="3172968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9A46A"/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701EE8E8-6DB9-4ED2-8D00-E5C6E52DC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EVOLUTION OF THE BOX · 03</a:t>
            </a:r>
            <a:endParaRPr sz="1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32F570C1-F36D-4F4D-BDDD-74278D53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144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Harlem Globetrotters</a:t>
            </a:r>
            <a:endParaRPr sz="3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4DB7C080-3FF3-48BB-AD15-7AE650E5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00200"/>
            <a:ext cx="53035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>
                <a:solidFill>
                  <a:srgbClr val="E5C78F"/>
                </a:solidFill>
                <a:latin typeface="Arial"/>
                <a:ea typeface="Arial"/>
                <a:cs typeface="Arial"/>
              </a:rPr>
              <a:t>Innovation beside the dominant system</a:t>
            </a:r>
            <a:endParaRPr sz="18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CD1BD02-81A0-428D-A9D5-F2EE86C08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286000"/>
            <a:ext cx="512064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20000"/>
              </a:lnSpc>
              <a:buNone/>
            </a:pPr>
            <a:r>
              <a:rPr sz="1500">
                <a:solidFill>
                  <a:srgbClr val="F2EFE8"/>
                </a:solidFill>
                <a:latin typeface="Arial"/>
                <a:ea typeface="Arial"/>
                <a:cs typeface="Arial"/>
              </a:rPr>
              <a:t>A parallel arena let constrained forms of expression develop, mature and become visible.</a:t>
            </a:r>
            <a:endParaRPr sz="15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B03D45EA-54EA-4F5B-9E24-8F2DAB22B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0"/>
            <a:ext cx="512064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20000"/>
              </a:lnSpc>
              <a:buNone/>
            </a:pPr>
            <a:r>
              <a:rPr sz="1500">
                <a:solidFill>
                  <a:srgbClr val="F2EFE8"/>
                </a:solidFill>
                <a:latin typeface="Arial"/>
                <a:ea typeface="Arial"/>
                <a:cs typeface="Arial"/>
              </a:rPr>
              <a:t>A sandbox creates value only when learning can cross back into the operating model.</a:t>
            </a:r>
            <a:endParaRPr sz="15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E832DB44-A0DB-439B-B86A-B7805E449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931920"/>
            <a:ext cx="512064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300">
                <a:solidFill>
                  <a:srgbClr val="9A978F"/>
                </a:solidFill>
                <a:latin typeface="Arial"/>
                <a:ea typeface="Arial"/>
                <a:cs typeface="Arial"/>
              </a:rPr>
              <a:t>The crossing happened: Wilt Chamberlain spent the 1958–59 season with them before entering the NBA.</a:t>
            </a:r>
            <a:endParaRPr sz="1300"/>
          </a:p>
        </p:txBody>
      </p:sp>
      <p:sp>
        <p:nvSpPr>
          <p:cNvPr id="40" name="Text 9">
            <a:extLst xmlns:a="http://schemas.openxmlformats.org/drawingml/2006/main">
              <a:ext uri="{FF2B5EF4-FFF2-40B4-BE49-F238E27FC236}">
                <a16:creationId xmlns:a16="http://schemas.microsoft.com/office/drawing/2014/main" id="{AECCAE0D-CAC0-4845-817B-A16D5A44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572000"/>
            <a:ext cx="512064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300">
                <a:solidFill>
                  <a:srgbClr val="9A978F"/>
                </a:solidFill>
                <a:latin typeface="Arial"/>
                <a:ea typeface="Arial"/>
                <a:cs typeface="Arial"/>
              </a:rPr>
              <a:t>Julius Erving joined the NBA in 1976. The ABA’s three-point line followed in 1979–80.</a:t>
            </a:r>
            <a:endParaRPr sz="130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67170BF6-A9F4-4BFD-BA76-2F5D59384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257800"/>
            <a:ext cx="109728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Parallel space matters only when its learning changes the core.</a:t>
            </a:r>
            <a:endParaRPr sz="1900"/>
          </a:p>
        </p:txBody>
      </p:sp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CC7452CB-2120-4EA2-B1BF-375FACEB4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04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82128204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04890322d14c2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280160"/>
            <a:ext cx="12191695" cy="3264408"/>
          </a:xfrm>
          <a:prstGeom xmlns:a="http://schemas.openxmlformats.org/drawingml/2006/main" prst="rect">
            <a:avLst/>
          </a:prstGeom>
        </p:spPr>
      </p:pic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55FDEE49-1397-4D86-9024-5767E8207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EVOLUTION OF THE BOX · 04</a:t>
            </a:r>
            <a:endParaRPr sz="12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FC6BA742-E7A3-4CE4-8EB2-D7E20120F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896112"/>
            <a:ext cx="7315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spc="600">
                <a:solidFill>
                  <a:srgbClr val="F2EFE8"/>
                </a:solidFill>
                <a:latin typeface="Arial"/>
                <a:ea typeface="Arial"/>
                <a:cs typeface="Arial"/>
              </a:rPr>
              <a:t>WILT CHAMBERLAIN</a:t>
            </a:r>
            <a:endParaRPr sz="14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3A575311-4FC3-4607-A9F8-BD6FDFD2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709160"/>
            <a:ext cx="10972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4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His scale made the prevailing model unstable.</a:t>
            </a:r>
            <a:endParaRPr sz="3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5C1E5EB9-3B26-4788-85F9-996C99889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486400"/>
            <a:ext cx="109728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i="1">
                <a:solidFill>
                  <a:srgbClr val="9A978F"/>
                </a:solidFill>
                <a:latin typeface="Arial"/>
                <a:ea typeface="Arial"/>
                <a:cs typeface="Arial"/>
              </a:rPr>
              <a:t>His dominance made the assumptions obsolete. The rules changed. The court did not.</a:t>
            </a:r>
            <a:endParaRPr sz="1500"/>
          </a:p>
        </p:txBody>
      </p:sp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7CC16A2A-9144-411F-A7EB-ECE2C88D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05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23717092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6AF83AD-3325-4511-8F80-A1E77BC4A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EVOLUTION OF THE BOX · 04</a:t>
            </a:r>
            <a:endParaRPr sz="1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A990B84-6F84-4720-81A8-D9BFFE14C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14400"/>
            <a:ext cx="11155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Pressure builds until the constraints move</a:t>
            </a:r>
            <a:endParaRPr sz="32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408CC9D-6071-4F49-B8CA-7B0F67DA4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965960"/>
            <a:ext cx="25603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01</a:t>
            </a:r>
            <a:endParaRPr sz="14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3BE5D0FA-70D7-4F33-9812-8E08622E4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395728"/>
            <a:ext cx="25603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4A4740"/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73D3BE04-9580-43F5-B1CF-347F1FABA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651760"/>
            <a:ext cx="256032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>
                <a:solidFill>
                  <a:srgbClr val="C8C5BE"/>
                </a:solidFill>
                <a:latin typeface="Arial"/>
                <a:ea typeface="Arial"/>
                <a:cs typeface="Arial"/>
              </a:rPr>
              <a:t>Teams change</a:t>
            </a:r>
            <a:endParaRPr sz="17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>
                <a:solidFill>
                  <a:srgbClr val="C8C5BE"/>
                </a:solidFill>
                <a:latin typeface="Arial"/>
                <a:ea typeface="Arial"/>
                <a:cs typeface="Arial"/>
              </a:rPr>
              <a:t>personnel</a:t>
            </a:r>
            <a:endParaRPr sz="17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9E13C00-15AE-49C2-91DB-5C3471262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429000"/>
            <a:ext cx="25603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200">
                <a:solidFill>
                  <a:srgbClr val="9A978F"/>
                </a:solidFill>
                <a:latin typeface="Arial"/>
                <a:ea typeface="Arial"/>
                <a:cs typeface="Arial"/>
              </a:rPr>
              <a:t>Local fixes to a new reality</a:t>
            </a:r>
            <a:endParaRPr sz="12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0E40F38-E9BC-4268-9C69-2F7580CF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1965960"/>
            <a:ext cx="25603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02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CF24E2AE-F2A8-408D-9BED-F155AF6B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2395728"/>
            <a:ext cx="25603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6E604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680000D-083A-4D75-83B9-1179B3E59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2651760"/>
            <a:ext cx="256032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>
                <a:solidFill>
                  <a:srgbClr val="C8C5BE"/>
                </a:solidFill>
                <a:latin typeface="Arial"/>
                <a:ea typeface="Arial"/>
                <a:cs typeface="Arial"/>
              </a:rPr>
              <a:t>Defences collapse toward</a:t>
            </a:r>
            <a:endParaRPr sz="17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>
                <a:solidFill>
                  <a:srgbClr val="C8C5BE"/>
                </a:solidFill>
                <a:latin typeface="Arial"/>
                <a:ea typeface="Arial"/>
                <a:cs typeface="Arial"/>
              </a:rPr>
              <a:t>Wilt Chamberlain</a:t>
            </a:r>
            <a:endParaRPr sz="17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D19219A-98C8-4FBD-B57F-FC409D1B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3429000"/>
            <a:ext cx="25603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200">
                <a:solidFill>
                  <a:srgbClr val="9A978F"/>
                </a:solidFill>
                <a:latin typeface="Arial"/>
                <a:ea typeface="Arial"/>
                <a:cs typeface="Arial"/>
              </a:rPr>
              <a:t>The system concentrates around one player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2709085-69B3-400C-988E-76C250805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965960"/>
            <a:ext cx="25603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03</a:t>
            </a:r>
            <a:endParaRPr sz="14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75091E8B-C935-4CEB-B38E-0CF5285DF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395728"/>
            <a:ext cx="25603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4450">
            <a:solidFill>
              <a:srgbClr val="9A7F55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3D8BE60B-8868-4C75-A664-D3540C057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51760"/>
            <a:ext cx="256032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>
                <a:solidFill>
                  <a:srgbClr val="C8C5BE"/>
                </a:solidFill>
                <a:latin typeface="Arial"/>
                <a:ea typeface="Arial"/>
                <a:cs typeface="Arial"/>
              </a:rPr>
              <a:t>Local responses no longer</a:t>
            </a:r>
            <a:endParaRPr sz="17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>
                <a:solidFill>
                  <a:srgbClr val="C8C5BE"/>
                </a:solidFill>
                <a:latin typeface="Arial"/>
                <a:ea typeface="Arial"/>
                <a:cs typeface="Arial"/>
              </a:rPr>
              <a:t>restore balance</a:t>
            </a:r>
            <a:endParaRPr sz="17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326F331-5E0B-47A0-8194-4EF052CE5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429000"/>
            <a:ext cx="25603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200">
                <a:solidFill>
                  <a:srgbClr val="9A978F"/>
                </a:solidFill>
                <a:latin typeface="Arial"/>
                <a:ea typeface="Arial"/>
                <a:cs typeface="Arial"/>
              </a:rPr>
              <a:t>More effort, the same imbalance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B97F7AF-1D19-409E-94CC-EAEC1F874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6840" y="1965960"/>
            <a:ext cx="25603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04</a:t>
            </a:r>
            <a:endParaRPr sz="14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98B0FB46-D2DB-4015-B39D-284D088A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6840" y="2395728"/>
            <a:ext cx="25603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0">
            <a:solidFill>
              <a:srgbClr val="C9A46A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BC8C34EA-8C6C-4A82-B841-371B6889E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6840" y="2651760"/>
            <a:ext cx="256032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The league changes</a:t>
            </a:r>
            <a:endParaRPr sz="17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constraints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BCC1CD97-1693-4D75-81EC-2CB574633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6840" y="3429000"/>
            <a:ext cx="25603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200">
                <a:solidFill>
                  <a:srgbClr val="9A978F"/>
                </a:solidFill>
                <a:latin typeface="Arial"/>
                <a:ea typeface="Arial"/>
                <a:cs typeface="Arial"/>
              </a:rPr>
              <a:t>A wider lane and offensive goaltending restrictions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A19C89D6-6224-4E3E-A3D7-F80235B5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526280"/>
            <a:ext cx="109728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Optimisation inside the old model could no longer restore balance.</a:t>
            </a:r>
            <a:endParaRPr sz="2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293A12C-DEE4-4CD3-A609-B937EB6E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120640"/>
            <a:ext cx="109728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9A978F"/>
                </a:solidFill>
                <a:latin typeface="Arial"/>
                <a:ea typeface="Arial"/>
                <a:cs typeface="Arial"/>
              </a:rPr>
              <a:t>The changes came in the era shaped by his dominance. The rules moved. The court stayed the same.</a:t>
            </a:r>
            <a:endParaRPr sz="1500"/>
          </a:p>
        </p:txBody>
      </p:sp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A3BB58DA-3CE9-4076-BA96-DD95CAF0B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06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00143450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42187a5887485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53328" y="1600200"/>
            <a:ext cx="5632704" cy="3172968"/>
          </a:xfrm>
          <a:prstGeom xmlns:a="http://schemas.openxmlformats.org/drawingml/2006/main" prst="rect">
            <a:avLst/>
          </a:prstGeom>
        </p:spPr>
      </p:pic>
      <p:sp>
        <p:nvSpPr>
          <p:cNvPr id="30" name="Image Frame">
            <a:extLst xmlns:a="http://schemas.openxmlformats.org/drawingml/2006/main">
              <a:ext uri="{FF2B5EF4-FFF2-40B4-BE49-F238E27FC236}">
                <a16:creationId xmlns:a16="http://schemas.microsoft.com/office/drawing/2014/main" id="{E7E76544-BF49-4BF2-AD81-81B02C711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1600200"/>
            <a:ext cx="5632704" cy="31729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A46A"/>
            </a:solidFill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9AAB9607-C4D2-4FE1-85E6-84B639ACB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EVOLUTION OF THE BOX · 04</a:t>
            </a:r>
            <a:endParaRPr sz="12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DCE8BD1B-4B3D-434F-9A36-C578D09F3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14400"/>
            <a:ext cx="11155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Two players, one new game</a:t>
            </a:r>
            <a:endParaRPr sz="3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EABF81E0-6E6F-430C-8E4F-349D0427F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002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350">
                <a:solidFill>
                  <a:srgbClr val="9A978F"/>
                </a:solidFill>
                <a:latin typeface="Arial"/>
                <a:ea typeface="Arial"/>
                <a:cs typeface="Arial"/>
              </a:rPr>
              <a:t>Russell changed what defence could do. Wilt changed what one player could do.</a:t>
            </a:r>
            <a:endParaRPr sz="135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AF0F5EAC-A6D6-4E3B-9FE4-B87AAD4A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377440"/>
            <a:ext cx="457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01</a:t>
            </a:r>
            <a:endParaRPr sz="14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6971D517-D99E-478E-A40B-77A56A4E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377440"/>
            <a:ext cx="47548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Russell (1956): rim protection and outlet passing turned defence into attack.</a:t>
            </a:r>
            <a:endParaRPr sz="15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88F22D31-FD6F-4DF6-8454-E47764F3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063240"/>
            <a:ext cx="457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02</a:t>
            </a:r>
            <a:endParaRPr sz="14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2D9EA120-02FD-4112-87E9-42CE2DF9D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063240"/>
            <a:ext cx="47548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Wilt (1959): </a:t>
            </a:r>
            <a:r>
              <a:rPr sz="1500">
                <a:solidFill>
                  <a:srgbClr val="F2EFE8"/>
                </a:solidFill>
                <a:latin typeface="Arial"/>
                <a:ea typeface="Arial"/>
                <a:cs typeface="Arial"/>
              </a:rPr>
              <a:t>a scale the rules could not absorb.</a:t>
            </a:r>
            <a:endParaRPr sz="150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255587CF-DA22-4711-B1CE-3D66EB26A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474720"/>
            <a:ext cx="457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03</a:t>
            </a:r>
            <a:endParaRPr sz="14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B839D352-07BD-407F-ACB4-B9F23A40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474720"/>
            <a:ext cx="47548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EFE8"/>
                </a:solidFill>
                <a:latin typeface="Arial"/>
                <a:ea typeface="Arial"/>
                <a:cs typeface="Arial"/>
              </a:rPr>
              <a:t>Through the 1960s, their rivalry defined the game.</a:t>
            </a:r>
            <a:endParaRPr sz="1500"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241131E0-C143-47D4-97AD-4A9671659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931920"/>
            <a:ext cx="52120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C9A46A"/>
            </a:solidFill>
            <a:prstDash val="solid"/>
          </a:ln>
        </p:spPr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1030C48F-A8A1-4AFD-B173-D0965CC1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114800"/>
            <a:ext cx="52120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Together they broke the old box. Their rivalry cemented the new one.</a:t>
            </a:r>
            <a:endParaRPr sz="18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D2335FA-5D61-4FD5-8E32-8ABF58BB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983480"/>
            <a:ext cx="53035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 i="1">
                <a:solidFill>
                  <a:srgbClr val="9A978F"/>
                </a:solidFill>
                <a:latin typeface="Arial"/>
                <a:ea typeface="Arial"/>
                <a:cs typeface="Arial"/>
              </a:rPr>
              <a:t>The game now ran through the centre.</a:t>
            </a:r>
            <a:endParaRPr sz="1350"/>
          </a:p>
        </p:txBody>
      </p:sp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8B32C3A-BA16-4612-86C6-E4E68842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07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40806662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1ad3c88b3a441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35040" y="777240"/>
            <a:ext cx="6153912" cy="4846320"/>
          </a:xfrm>
          <a:prstGeom xmlns:a="http://schemas.openxmlformats.org/drawingml/2006/main" prst="rect">
            <a:avLst/>
          </a:prstGeom>
        </p:spPr>
      </p:pic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9AAB9607-C4D2-4FE1-85E6-84B639ACB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EVOLUTION OF THE BOX · 05</a:t>
            </a:r>
            <a:endParaRPr sz="12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DCE8BD1B-4B3D-434F-9A36-C578D09F3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144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The Adaptive Trap</a:t>
            </a:r>
            <a:endParaRPr sz="3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EABF81E0-6E6F-430C-8E4F-349D0427F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27632"/>
            <a:ext cx="521208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350">
                <a:solidFill>
                  <a:srgbClr val="9A978F"/>
                </a:solidFill>
                <a:latin typeface="Arial"/>
                <a:ea typeface="Arial"/>
                <a:cs typeface="Arial"/>
              </a:rPr>
              <a:t>Once the league learned to organise around dominant centres, the breakthrough hardened into another box. Business repeats the pattern:</a:t>
            </a:r>
            <a:endParaRPr sz="135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AF0F5EAC-A6D6-4E3B-9FE4-B87AAD4A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560320"/>
            <a:ext cx="457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01</a:t>
            </a:r>
            <a:endParaRPr sz="14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6971D517-D99E-478E-A40B-77A56A4E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560320"/>
            <a:ext cx="47548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EFE8"/>
                </a:solidFill>
                <a:latin typeface="Arial"/>
                <a:ea typeface="Arial"/>
                <a:cs typeface="Arial"/>
              </a:rPr>
              <a:t>A successful response solves a real problem.</a:t>
            </a:r>
            <a:endParaRPr sz="15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88F22D31-FD6F-4DF6-8454-E47764F3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0"/>
            <a:ext cx="457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02</a:t>
            </a:r>
            <a:endParaRPr sz="14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2D9EA120-02FD-4112-87E9-42CE2DF9D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108960"/>
            <a:ext cx="47548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EFE8"/>
                </a:solidFill>
                <a:latin typeface="Arial"/>
                <a:ea typeface="Arial"/>
                <a:cs typeface="Arial"/>
              </a:rPr>
              <a:t>Success turns the response into doctrine.</a:t>
            </a:r>
            <a:endParaRPr sz="150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255587CF-DA22-4711-B1CE-3D66EB26A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657600"/>
            <a:ext cx="457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03</a:t>
            </a:r>
            <a:endParaRPr sz="14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B839D352-07BD-407F-ACB4-B9F23A40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657600"/>
            <a:ext cx="47548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EFE8"/>
                </a:solidFill>
                <a:latin typeface="Arial"/>
                <a:ea typeface="Arial"/>
                <a:cs typeface="Arial"/>
              </a:rPr>
              <a:t>Structures, measures and careers accumulate around it.</a:t>
            </a:r>
            <a:endParaRPr sz="1500"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241131E0-C143-47D4-97AD-4A9671659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297680"/>
            <a:ext cx="52120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C9A46A"/>
            </a:solidFill>
            <a:prstDash val="solid"/>
          </a:ln>
        </p:spPr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1030C48F-A8A1-4AFD-B173-D0965CC1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480560"/>
            <a:ext cx="521208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A breakthrough is not the end of the box. It is often the beginning of the next one.</a:t>
            </a:r>
            <a:endParaRPr sz="18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D2335FA-5D61-4FD5-8E32-8ABF58BB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44068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“You can’t teach height” favoured tall players for decades. The breakthrough became doctrine.</a:t>
            </a:r>
            <a:endParaRPr sz="1350"/>
          </a:p>
        </p:txBody>
      </p:sp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8B32C3A-BA16-4612-86C6-E4E68842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08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40806662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630FB19-9613-4B32-82D5-09DB0EF7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ADAPTIVE DNA · 06</a:t>
            </a:r>
            <a:endParaRPr sz="1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8B31AF9-CB12-4B1A-A84C-5CF601BA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14400"/>
            <a:ext cx="11155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Two forms of intelligence. One shared court.</a:t>
            </a:r>
            <a:endParaRPr sz="3200"/>
          </a:p>
        </p:txBody>
      </p:sp>
      <p:pic>
        <p:nvPicPr>
          <p:cNvPr id="1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52b0dd306745d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2920" y="1691640"/>
            <a:ext cx="11183112" cy="3090672"/>
          </a:xfrm>
          <a:prstGeom xmlns:a="http://schemas.openxmlformats.org/drawingml/2006/main" prst="rect">
            <a:avLst/>
          </a:prstGeom>
        </p:spPr>
      </p:pic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DA174577-162F-426D-85D7-6E7D3D02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91640"/>
            <a:ext cx="11183112" cy="3090672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9A46A"/>
            </a:solidFill>
            <a:prstDash val="solid"/>
          </a:ln>
        </p:spPr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F3966EC3-FC50-419C-B1D2-0A6535084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983480"/>
            <a:ext cx="5440680" cy="1097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9525">
            <a:solidFill>
              <a:srgbClr val="4A463F"/>
            </a:solidFill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A0920D08-0D82-4EE2-9520-486FCA5C6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48463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MAGIC JOHNSON</a:t>
            </a:r>
            <a:endParaRPr sz="12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CD52AACA-659C-45A0-8562-FDDAE8947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486400"/>
            <a:ext cx="484632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300">
                <a:solidFill>
                  <a:srgbClr val="F2EFE8"/>
                </a:solidFill>
                <a:latin typeface="Arial"/>
                <a:ea typeface="Arial"/>
                <a:cs typeface="Arial"/>
              </a:rPr>
              <a:t>Vision across roles: size moved into the point guard position, weakening the narrow description of a role.</a:t>
            </a:r>
            <a:endParaRPr sz="130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0E776FB3-93D4-4584-9F01-9561923F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5352" y="4983480"/>
            <a:ext cx="5440680" cy="1097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9525">
            <a:solidFill>
              <a:srgbClr val="4A463F"/>
            </a:solidFill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9E0EB818-B808-49A1-9B58-F59CAE19E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5166360"/>
            <a:ext cx="48463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LARRY BIRD</a:t>
            </a:r>
            <a:endParaRPr sz="12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EFB07EFB-F1D1-44CE-8AD9-D08B1D33F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5486400"/>
            <a:ext cx="484632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300">
                <a:solidFill>
                  <a:srgbClr val="F2EFE8"/>
                </a:solidFill>
                <a:latin typeface="Arial"/>
                <a:ea typeface="Arial"/>
                <a:cs typeface="Arial"/>
              </a:rPr>
              <a:t>A different intelligence: anticipation and precision showed the game could hold contrasting ways of seeing.</a:t>
            </a:r>
            <a:endParaRPr sz="1300"/>
          </a:p>
        </p:txBody>
      </p:sp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5C34D6AA-B74A-4393-96F0-C5E7D27B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09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423035256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1955df9fb54c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280160"/>
            <a:ext cx="12191695" cy="3264408"/>
          </a:xfrm>
          <a:prstGeom xmlns:a="http://schemas.openxmlformats.org/drawingml/2006/main" prst="rect">
            <a:avLst/>
          </a:prstGeom>
        </p:spPr>
      </p:pic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639DA3A3-7C91-4B53-AC69-ED459D75E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ADAPTIVE DNA · 06</a:t>
            </a:r>
            <a:endParaRPr sz="12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97C30CD8-6861-4194-B702-B6C0EFF51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896112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spc="600">
                <a:solidFill>
                  <a:srgbClr val="F2EFE8"/>
                </a:solidFill>
                <a:latin typeface="Arial"/>
                <a:ea typeface="Arial"/>
                <a:cs typeface="Arial"/>
              </a:rPr>
              <a:t>MICHAEL JORDAN   ·   DAVID STERN</a:t>
            </a:r>
            <a:endParaRPr sz="14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10ED1BA0-4FB6-403E-8EA5-541035E3C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709160"/>
            <a:ext cx="10972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4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The game no longer ended at the court.</a:t>
            </a:r>
            <a:endParaRPr sz="3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912B1D12-7523-4368-9B44-FC02C8DFB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486400"/>
            <a:ext cx="111556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i="1">
                <a:solidFill>
                  <a:srgbClr val="9A978F"/>
                </a:solidFill>
                <a:latin typeface="Arial"/>
                <a:ea typeface="Arial"/>
                <a:cs typeface="Arial"/>
              </a:rPr>
              <a:t>Jordan helped redefine what the product was. Stern connected the parts around the game: rules, media, brands and global reach.</a:t>
            </a:r>
            <a:endParaRPr sz="1500"/>
          </a:p>
        </p:txBody>
      </p:sp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79CBF1ED-2398-4031-9DF0-E70ADFBD5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10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4251726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BE2E17BD-98B8-4ED4-AA8D-7A97FE976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ADAPTIVE DNA · 06</a:t>
            </a:r>
            <a:endParaRPr sz="1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068C28E-31C7-45A9-B8E0-2DEDD37F5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14400"/>
            <a:ext cx="11155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From connected ecosystem to adaptive enterprise</a:t>
            </a:r>
            <a:endParaRPr sz="3200"/>
          </a:p>
        </p:txBody>
      </p:sp>
      <p:pic>
        <p:nvPicPr>
          <p:cNvPr id="30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5dbb771c6485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43600" y="1691640"/>
            <a:ext cx="5742432" cy="2743200"/>
          </a:xfrm>
          <a:prstGeom xmlns:a="http://schemas.openxmlformats.org/drawingml/2006/main" prst="rect">
            <a:avLst/>
          </a:prstGeom>
        </p:spPr>
      </p:pic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AFCC83F7-A8A1-41A2-965D-FEA83256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148840"/>
            <a:ext cx="17373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9A46A"/>
                </a:solidFill>
                <a:latin typeface="Arial"/>
                <a:ea typeface="Arial"/>
                <a:cs typeface="Arial"/>
              </a:rPr>
              <a:t>MEDIA</a:t>
            </a:r>
            <a:endParaRPr sz="11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670CE4CF-8107-4E57-8376-AEC756DED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3017520"/>
            <a:ext cx="17373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9A46A"/>
                </a:solidFill>
                <a:latin typeface="Arial"/>
                <a:ea typeface="Arial"/>
                <a:cs typeface="Arial"/>
              </a:rPr>
              <a:t>CULTURE</a:t>
            </a:r>
            <a:endParaRPr sz="11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BC958D9-7189-4003-AF81-6369F618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2011680"/>
            <a:ext cx="17373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9A46A"/>
                </a:solidFill>
                <a:latin typeface="Arial"/>
                <a:ea typeface="Arial"/>
                <a:cs typeface="Arial"/>
              </a:rPr>
              <a:t>SYSTEM DESIGN</a:t>
            </a:r>
            <a:endParaRPr sz="11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23BF1958-36FF-4C62-8D9B-BAA205453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886200"/>
            <a:ext cx="17373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C9A46A"/>
                </a:solidFill>
                <a:latin typeface="Arial"/>
                <a:ea typeface="Arial"/>
                <a:cs typeface="Arial"/>
              </a:rPr>
              <a:t>PERFORMANCE</a:t>
            </a:r>
            <a:endParaRPr sz="110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371437F7-87E1-4A2F-90CF-80E05EB90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920240"/>
            <a:ext cx="0" cy="21945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55524C"/>
            </a:solidFill>
            <a:prstDash val="solid"/>
          </a:ln>
        </p:spPr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8902BD8C-A81F-47B3-BB4D-9A1684C79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1783080"/>
            <a:ext cx="274320" cy="274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12700">
            <a:solidFill>
              <a:srgbClr val="77746D"/>
            </a:solidFill>
            <a:prstDash val="solid"/>
          </a:ln>
        </p:spPr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75D82FB6-E54A-46EF-88B8-D813390FC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1824228"/>
            <a:ext cx="2743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B5B2AA"/>
                </a:solidFill>
                <a:latin typeface="Arial"/>
                <a:ea typeface="Arial"/>
                <a:cs typeface="Arial"/>
              </a:rPr>
              <a:t>1</a:t>
            </a:r>
            <a:endParaRPr sz="1000"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46D313C1-79D2-468D-9258-48FF6932D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801368"/>
            <a:ext cx="48463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F2EFE8"/>
                </a:solidFill>
                <a:latin typeface="Arial"/>
                <a:ea typeface="Arial"/>
                <a:cs typeface="Arial"/>
              </a:rPr>
              <a:t>Jordan expanded what the product could become.</a:t>
            </a:r>
            <a:endParaRPr sz="1400"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ABD2DFB6-3134-46B0-A17B-F2768CF69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2468880"/>
            <a:ext cx="274320" cy="274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12700">
            <a:solidFill>
              <a:srgbClr val="77746D"/>
            </a:solidFill>
            <a:prstDash val="solid"/>
          </a:ln>
        </p:spPr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6FCE9F1-1E51-4D25-8EF2-D5C86E34B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2510028"/>
            <a:ext cx="2743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B5B2AA"/>
                </a:solidFill>
                <a:latin typeface="Arial"/>
                <a:ea typeface="Arial"/>
                <a:cs typeface="Arial"/>
              </a:rPr>
              <a:t>2</a:t>
            </a:r>
            <a:endParaRPr sz="100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10FB77B5-63F1-4481-A46B-D40F052C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487168"/>
            <a:ext cx="48463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F2EFE8"/>
                </a:solidFill>
                <a:latin typeface="Arial"/>
                <a:ea typeface="Arial"/>
                <a:cs typeface="Arial"/>
              </a:rPr>
              <a:t>Air Jordan carried the game into design, media and culture.</a:t>
            </a:r>
            <a:endParaRPr sz="1400"/>
          </a:p>
        </p:txBody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EEE70EC7-A081-4169-9699-A11FBACD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3154680"/>
            <a:ext cx="274320" cy="274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12700">
            <a:solidFill>
              <a:srgbClr val="77746D"/>
            </a:solidFill>
            <a:prstDash val="solid"/>
          </a:ln>
        </p:spPr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3B9F35F8-5959-4425-8F89-CDAEAB11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3195828"/>
            <a:ext cx="2743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B5B2AA"/>
                </a:solidFill>
                <a:latin typeface="Arial"/>
                <a:ea typeface="Arial"/>
                <a:cs typeface="Arial"/>
              </a:rPr>
              <a:t>3</a:t>
            </a:r>
            <a:endParaRPr sz="10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B6654CD6-42A5-4F42-A4D9-6E88EDC7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172968"/>
            <a:ext cx="48463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F2EFE8"/>
                </a:solidFill>
                <a:latin typeface="Arial"/>
                <a:ea typeface="Arial"/>
                <a:cs typeface="Arial"/>
              </a:rPr>
              <a:t>Stern connected rules, media, brands and reach around it.</a:t>
            </a:r>
            <a:endParaRPr sz="1400"/>
          </a:p>
        </p:txBody>
      </p:sp>
      <p:sp>
        <p:nvSpPr>
          <p:cNvPr id="20" name="Shape 17">
            <a:extLst xmlns:a="http://schemas.openxmlformats.org/drawingml/2006/main">
              <a:ext uri="{FF2B5EF4-FFF2-40B4-BE49-F238E27FC236}">
                <a16:creationId xmlns:a16="http://schemas.microsoft.com/office/drawing/2014/main" id="{A2213B94-514F-4D69-AE09-69668537E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3840480"/>
            <a:ext cx="274320" cy="274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12700">
            <a:solidFill>
              <a:srgbClr val="77746D"/>
            </a:solidFill>
            <a:prstDash val="solid"/>
          </a:ln>
        </p:spPr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B8D43C13-4F4F-4C42-9C6A-6A492B6BC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3881628"/>
            <a:ext cx="2743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B5B2AA"/>
                </a:solidFill>
                <a:latin typeface="Arial"/>
                <a:ea typeface="Arial"/>
                <a:cs typeface="Arial"/>
              </a:rPr>
              <a:t>4</a:t>
            </a:r>
            <a:endParaRPr sz="1000"/>
          </a:p>
        </p:txBody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F39BCB47-457E-4D03-8710-5131A56BF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858768"/>
            <a:ext cx="48463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F2EFE8"/>
                </a:solidFill>
                <a:latin typeface="Arial"/>
                <a:ea typeface="Arial"/>
                <a:cs typeface="Arial"/>
              </a:rPr>
              <a:t>Stern is the closest figure here to a Business System Architect.</a:t>
            </a:r>
            <a:endParaRPr sz="1400"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36663E57-47BF-4017-8F37-1AA01A77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617720"/>
            <a:ext cx="51663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C9A46A"/>
            </a:solidFill>
            <a:prstDash val="solid"/>
          </a:ln>
        </p:spPr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15869285-22CF-49DE-91D2-A5C3C284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800600"/>
            <a:ext cx="5212080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Embedded Governance protects the integrity of the game without freezing the current operating model.</a:t>
            </a:r>
            <a:endParaRPr sz="1700"/>
          </a:p>
        </p:txBody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B48772FA-6720-4B86-8E43-EB7D47123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617720"/>
            <a:ext cx="5742432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spc="300">
                <a:solidFill>
                  <a:srgbClr val="C9A46A"/>
                </a:solidFill>
                <a:latin typeface="Arial"/>
                <a:ea typeface="Arial"/>
                <a:cs typeface="Arial"/>
              </a:rPr>
              <a:t>THE GAME  ·  SHARED PURPOSE, A STABLE COURT</a:t>
            </a:r>
            <a:endParaRPr sz="1300"/>
          </a:p>
        </p:txBody>
      </p:sp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90180D62-FFB3-46EB-B4BE-F4FE52FA8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11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36389480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D6A313D-F839-40AA-8641-EC65271CC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ADAPTIVE DNA · 06</a:t>
            </a:r>
            <a:endParaRPr sz="1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73F1D8A-8C5C-4052-9DE1-0F422A81A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14400"/>
            <a:ext cx="11155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The system learns to absorb new archetypes</a:t>
            </a:r>
            <a:endParaRPr sz="3200"/>
          </a:p>
        </p:txBody>
      </p:sp>
      <p:pic>
        <p:nvPicPr>
          <p:cNvPr id="23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84be3f1e6048f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313432" y="1600200"/>
            <a:ext cx="7571232" cy="3108960"/>
          </a:xfrm>
          <a:prstGeom xmlns:a="http://schemas.openxmlformats.org/drawingml/2006/main" prst="rect">
            <a:avLst/>
          </a:prstGeom>
        </p:spPr>
      </p:pic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BFAA4F77-6EFA-4134-B30C-7B945BCC5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4910328"/>
            <a:ext cx="82600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4A463F"/>
            </a:solidFill>
            <a:prstDash val="solid"/>
          </a:ln>
        </p:spPr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A76C73E1-9BCA-46A8-8B80-DA2B924E1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4520" y="4818888"/>
            <a:ext cx="182880" cy="1828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A46A"/>
          </a:solidFill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D4EDF176-EEC9-47D4-B5F9-FEDC2F52E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507492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KOBE BRYANT</a:t>
            </a:r>
            <a:endParaRPr sz="14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352804BA-3AD5-47F1-95EE-5753E3A7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5367528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F2EFE8"/>
                </a:solidFill>
                <a:latin typeface="Arial"/>
                <a:ea typeface="Arial"/>
                <a:cs typeface="Arial"/>
              </a:rPr>
              <a:t>Relentless refinement</a:t>
            </a:r>
            <a:endParaRPr sz="120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FE0913ED-1B4D-4441-8604-7AFA397B6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7880" y="4818888"/>
            <a:ext cx="182880" cy="1828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A46A"/>
          </a:solidFill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BC8358DF-9E20-4EE4-826D-9B5D8B127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3440" y="507492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LEBRON JAMES</a:t>
            </a:r>
            <a:endParaRPr sz="14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82164328-FE92-4E9A-8387-331B805CD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3440" y="5367528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F2EFE8"/>
                </a:solidFill>
                <a:latin typeface="Arial"/>
                <a:ea typeface="Arial"/>
                <a:cs typeface="Arial"/>
              </a:rPr>
              <a:t>Orchestration across roles</a:t>
            </a:r>
            <a:endParaRPr sz="1200"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04187E3B-FAFD-49DE-AD0C-50C6FA33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240" y="4818888"/>
            <a:ext cx="182880" cy="1828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A46A"/>
          </a:solidFill>
        </p:spPr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5B646A3C-06C5-474E-A255-E82D00F7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507492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STEPHEN CURRY</a:t>
            </a:r>
            <a:endParaRPr sz="14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709B54FE-BDE1-4A13-8F7A-A1AA6E561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5367528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F2EFE8"/>
                </a:solidFill>
                <a:latin typeface="Arial"/>
                <a:ea typeface="Arial"/>
                <a:cs typeface="Arial"/>
              </a:rPr>
              <a:t>Geometry rewritten by range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F58D5C67-8B7D-44B2-B300-73F2D1922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4818888"/>
            <a:ext cx="182880" cy="1828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C78F"/>
          </a:solidFill>
        </p:spPr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C900682F-221F-48B9-A8A7-1694FB260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0160" y="5074920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VICTOR WEMBANYAMA</a:t>
            </a:r>
            <a:endParaRPr sz="140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8E0010D3-A70D-47DD-8DC8-AE0FCFCAD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0160" y="5367528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F2EFE8"/>
                </a:solidFill>
                <a:latin typeface="Arial"/>
                <a:ea typeface="Arial"/>
                <a:cs typeface="Arial"/>
              </a:rPr>
              <a:t>Categories stop describing the player</a:t>
            </a:r>
            <a:endParaRPr sz="12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0D5A365B-B0E4-4D10-96D1-1F154CDC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760720"/>
            <a:ext cx="1115568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The court remains recognisable. The definition of a player keeps evolving. Not chronology — capacity.</a:t>
            </a:r>
            <a:endParaRPr sz="1600"/>
          </a:p>
        </p:txBody>
      </p:sp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25FCAB6A-D7C0-4328-8D42-23D4557C5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12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558870524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BFF2A4-5BDE-400F-9380-8838E4673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66928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400">
                <a:solidFill>
                  <a:srgbClr val="C9A46A"/>
                </a:solidFill>
                <a:latin typeface="Arial"/>
                <a:ea typeface="Arial"/>
                <a:cs typeface="Arial"/>
              </a:rPr>
              <a:t>THE MODEL BEHIND THE ARTICLE</a:t>
            </a:r>
            <a:endParaRPr sz="1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4F8200F-9B43-4DA8-85F2-14415AB4B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914400"/>
            <a:ext cx="11155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The evolution of the box</a:t>
            </a:r>
            <a:endParaRPr sz="32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79A5822A-75C7-4570-9CF0-6CE5186C4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91640"/>
            <a:ext cx="1700784" cy="2788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3E3C38"/>
            </a:solidFill>
            <a:prstDash val="solid"/>
          </a:ln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998E024-F7C8-47D4-BF3A-4E876F2A2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5960"/>
            <a:ext cx="1335024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7A776F"/>
                </a:solidFill>
                <a:latin typeface="Arial"/>
                <a:ea typeface="Arial"/>
                <a:cs typeface="Arial"/>
              </a:rPr>
              <a:t>01</a:t>
            </a:r>
            <a:endParaRPr sz="15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7E133F29-A5B9-41CC-8A56-1D192188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77440"/>
            <a:ext cx="133502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The box</a:t>
            </a:r>
            <a:endParaRPr sz="15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F42ED28-9F39-4E40-902B-CDF02AD14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8960"/>
            <a:ext cx="1380744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100">
                <a:solidFill>
                  <a:srgbClr val="F2EFE8"/>
                </a:solidFill>
                <a:latin typeface="Arial"/>
                <a:ea typeface="Arial"/>
                <a:cs typeface="Arial"/>
              </a:rPr>
              <a:t>The established operating model defines what appears possible.</a:t>
            </a:r>
            <a:endParaRPr sz="11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EADBB17-435C-48B3-8676-B5BAF0C8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3704" y="2926080"/>
            <a:ext cx="192024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77746D"/>
                </a:solidFill>
                <a:latin typeface="Arial"/>
                <a:ea typeface="Arial"/>
                <a:cs typeface="Arial"/>
              </a:rPr>
              <a:t>→</a:t>
            </a:r>
            <a:endParaRPr sz="11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7B446ED-97F0-41A1-98F8-F67B3B4D8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5728" y="1691640"/>
            <a:ext cx="1700784" cy="2788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3E3C3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311FA0E-3542-47D2-8409-808987480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608" y="1965960"/>
            <a:ext cx="1335024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7A776F"/>
                </a:solidFill>
                <a:latin typeface="Arial"/>
                <a:ea typeface="Arial"/>
                <a:cs typeface="Arial"/>
              </a:rPr>
              <a:t>02</a:t>
            </a:r>
            <a:endParaRPr sz="15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A9D162-6EB9-42F3-89C6-82206170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608" y="2377440"/>
            <a:ext cx="133502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Expanding the box</a:t>
            </a:r>
            <a:endParaRPr sz="15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4ADD105-8712-4192-B401-B1A505536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608" y="3108960"/>
            <a:ext cx="1380744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100">
                <a:solidFill>
                  <a:srgbClr val="F2EFE8"/>
                </a:solidFill>
                <a:latin typeface="Arial"/>
                <a:ea typeface="Arial"/>
                <a:cs typeface="Arial"/>
              </a:rPr>
              <a:t>New thinking stretches roles and rules without changing the underlying logic.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25297FC-6906-40F1-8A89-2084D30BA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6512" y="2926080"/>
            <a:ext cx="192024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77746D"/>
                </a:solidFill>
                <a:latin typeface="Arial"/>
                <a:ea typeface="Arial"/>
                <a:cs typeface="Arial"/>
              </a:rPr>
              <a:t>→</a:t>
            </a:r>
            <a:endParaRPr sz="11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23233DE0-BF54-4C1D-A020-A360A1758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8536" y="1691640"/>
            <a:ext cx="1700784" cy="2788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3E3C3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3DD5624-760D-442B-BA8C-F4A7A0D4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1416" y="1965960"/>
            <a:ext cx="1335024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7A776F"/>
                </a:solidFill>
                <a:latin typeface="Arial"/>
                <a:ea typeface="Arial"/>
                <a:cs typeface="Arial"/>
              </a:rPr>
              <a:t>03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CB2EFA8-BEED-44F2-8FFD-BAD529E1D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1416" y="2377440"/>
            <a:ext cx="133502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Signals beyond it</a:t>
            </a:r>
            <a:endParaRPr sz="15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2602D92-1981-433C-84E5-9B79CAB6E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1416" y="3108960"/>
            <a:ext cx="1380744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100">
                <a:solidFill>
                  <a:srgbClr val="F2EFE8"/>
                </a:solidFill>
                <a:latin typeface="Arial"/>
                <a:ea typeface="Arial"/>
                <a:cs typeface="Arial"/>
              </a:rPr>
              <a:t>Outliers, experiments and external ideas reveal what the core cannot yet absorb.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D5D3866-0F4B-481A-8FAA-FA20154C4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9320" y="2926080"/>
            <a:ext cx="192024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77746D"/>
                </a:solidFill>
                <a:latin typeface="Arial"/>
                <a:ea typeface="Arial"/>
                <a:cs typeface="Arial"/>
              </a:rPr>
              <a:t>→</a:t>
            </a:r>
            <a:endParaRPr sz="11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32C09DB4-9948-4DC6-B8BD-D63719C86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344" y="1691640"/>
            <a:ext cx="1700784" cy="2788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3E3C38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2136EC4-B1BE-4F17-9543-B1A3A9742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224" y="1965960"/>
            <a:ext cx="1335024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7A776F"/>
                </a:solidFill>
                <a:latin typeface="Arial"/>
                <a:ea typeface="Arial"/>
                <a:cs typeface="Arial"/>
              </a:rPr>
              <a:t>04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AD2B6F1-320A-4898-937C-F13DA8AEF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224" y="2377440"/>
            <a:ext cx="133502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Breaking the box</a:t>
            </a:r>
            <a:endParaRPr sz="15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B18DF75B-6258-4361-BC38-36CD425AA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224" y="3108960"/>
            <a:ext cx="1380744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100">
                <a:solidFill>
                  <a:srgbClr val="F2EFE8"/>
                </a:solidFill>
                <a:latin typeface="Arial"/>
                <a:ea typeface="Arial"/>
                <a:cs typeface="Arial"/>
              </a:rPr>
              <a:t>Reality makes the existing model obsolete. The system must redesign itself.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DB35F2E0-3DC5-4FC6-8D03-8C030D612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2128" y="2926080"/>
            <a:ext cx="192024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77746D"/>
                </a:solidFill>
                <a:latin typeface="Arial"/>
                <a:ea typeface="Arial"/>
                <a:cs typeface="Arial"/>
              </a:rPr>
              <a:t>→</a:t>
            </a:r>
            <a:endParaRPr sz="11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7275A6D7-3F20-4F57-9E35-BB3A58C89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4152" y="1691640"/>
            <a:ext cx="1700784" cy="2788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19050">
            <a:solidFill>
              <a:srgbClr val="C9A46A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B605C7E9-D72D-42B2-BE7C-AE142E888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1965960"/>
            <a:ext cx="1335024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05</a:t>
            </a:r>
            <a:endParaRPr sz="15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908E2874-FBBB-4246-A9DF-023CAD4AD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2377440"/>
            <a:ext cx="133502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Adaptive Trap</a:t>
            </a:r>
            <a:endParaRPr sz="15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7C660EAA-6E84-40A0-B3AF-8A32007DB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108960"/>
            <a:ext cx="1380744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100">
                <a:solidFill>
                  <a:srgbClr val="F2EFE8"/>
                </a:solidFill>
                <a:latin typeface="Arial"/>
                <a:ea typeface="Arial"/>
                <a:cs typeface="Arial"/>
              </a:rPr>
              <a:t>Success becomes doctrine and slowly becomes the next constraint.</a:t>
            </a:r>
            <a:endParaRPr sz="11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67251F20-7D58-4B41-9525-09C1FC14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4936" y="2926080"/>
            <a:ext cx="192024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>
                <a:solidFill>
                  <a:srgbClr val="C9A46A"/>
                </a:solidFill>
                <a:latin typeface="Arial"/>
                <a:ea typeface="Arial"/>
                <a:cs typeface="Arial"/>
              </a:rPr>
              <a:t>✦</a:t>
            </a:r>
            <a:endParaRPr sz="130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E93E7511-D345-4F1E-8045-3A4677855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0" y="1691640"/>
            <a:ext cx="1700784" cy="2788920"/>
          </a:xfrm>
          <a:prstGeom xmlns:a="http://schemas.openxmlformats.org/drawingml/2006/main" prst="roundRect">
            <a:avLst>
              <a:gd name="adj" fmla="val 24194"/>
            </a:avLst>
          </a:prstGeom>
          <a:solidFill xmlns:a="http://schemas.openxmlformats.org/drawingml/2006/main">
            <a:srgbClr val="1C1914"/>
          </a:solidFill>
          <a:ln xmlns:a="http://schemas.openxmlformats.org/drawingml/2006/main" w="19050">
            <a:solidFill>
              <a:srgbClr val="C9A46A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39FE3838-0708-4EE5-A945-F17E5426B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0" y="1965960"/>
            <a:ext cx="1335024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C9A46A"/>
                </a:solidFill>
                <a:latin typeface="Arial"/>
                <a:ea typeface="Arial"/>
                <a:cs typeface="Arial"/>
              </a:rPr>
              <a:t>06</a:t>
            </a:r>
            <a:endParaRPr sz="15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D4786D8D-F03B-4DB4-9647-5EFEB6083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0" y="2377440"/>
            <a:ext cx="133502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Adaptive DNA</a:t>
            </a:r>
            <a:endParaRPr sz="15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92A883D6-9D20-4A4E-B2DF-2F587F3F1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0" y="3108960"/>
            <a:ext cx="1380744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5000"/>
              </a:lnSpc>
              <a:buNone/>
            </a:pPr>
            <a:r>
              <a:rPr sz="1100">
                <a:solidFill>
                  <a:srgbClr val="F2EFE8"/>
                </a:solidFill>
                <a:latin typeface="Arial"/>
                <a:ea typeface="Arial"/>
                <a:cs typeface="Arial"/>
              </a:rPr>
              <a:t>The system learns to question, redesign and renew its own operating logic.</a:t>
            </a:r>
            <a:endParaRPr sz="11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2B216585-27C6-438B-B241-45B898F57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681728"/>
            <a:ext cx="11155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 b="1">
                <a:solidFill>
                  <a:srgbClr val="E5C78F"/>
                </a:solidFill>
                <a:latin typeface="Arial"/>
                <a:ea typeface="Arial"/>
                <a:cs typeface="Arial"/>
              </a:rPr>
              <a:t>Adaptive Thinking does not replace one box with another. It builds the capability to recognise when today’s answer has begun to become tomorrow’s constraint.</a:t>
            </a:r>
            <a:endParaRPr sz="16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2F8E25EE-9782-4D73-9DEF-3E659B33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468112"/>
            <a:ext cx="111556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spc="100">
                <a:solidFill>
                  <a:srgbClr val="9A978F"/>
                </a:solidFill>
                <a:latin typeface="Arial"/>
                <a:ea typeface="Arial"/>
                <a:cs typeface="Arial"/>
              </a:rPr>
              <a:t>COURT: PURPOSE AND BOUNDARIES     SPIRAL: OBSERVE, CONNECT, ACT, LEARN, REVISIT     GOVERNANCE: PROTECT THE GAME</a:t>
            </a:r>
            <a:endParaRPr sz="10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2AB23081-550F-48F2-AD1E-DF6642111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870448"/>
            <a:ext cx="111556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i="1">
                <a:solidFill>
                  <a:srgbClr val="6B6862"/>
                </a:solidFill>
                <a:latin typeface="Arial"/>
                <a:ea typeface="Arial"/>
                <a:cs typeface="Arial"/>
              </a:rPr>
              <a:t>Basketball history is used as an interpretive lens. It does not claim that the NBA or its participants consciously applied Adaptive Thinking.</a:t>
            </a:r>
            <a:endParaRPr sz="1000"/>
          </a:p>
        </p:txBody>
      </p:sp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ECD7621D-B33B-444C-A640-959433C9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27648"/>
            <a:ext cx="3657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spc="300">
                <a:solidFill>
                  <a:srgbClr val="6B6862"/>
                </a:solidFill>
                <a:latin typeface="Arial"/>
                <a:ea typeface="Arial"/>
                <a:cs typeface="Arial"/>
              </a:rPr>
              <a:t>ADAPTIVE LABS   13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91756646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7d8bdf54584fe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AC758C34-C607-4440-9C82-AB17B35F4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74920"/>
            <a:ext cx="1127455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spc="600">
                <a:solidFill>
                  <a:srgbClr val="E5C78F"/>
                </a:solidFill>
                <a:latin typeface="Arial"/>
                <a:ea typeface="Arial"/>
                <a:cs typeface="Arial"/>
              </a:rPr>
              <a:t>PROTECT THE GAME, NOT THE BOX.</a:t>
            </a:r>
            <a:endParaRPr sz="260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946EE9B-BFD5-4CE7-9E4E-959A8F1A2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23560"/>
            <a:ext cx="11274552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9A978F"/>
                </a:solidFill>
                <a:latin typeface="Arial"/>
                <a:ea typeface="Arial"/>
                <a:cs typeface="Arial"/>
              </a:rPr>
              <a:t>Keep the court. Question the box. Redesign the rules that prevent the system from learning.</a:t>
            </a:r>
            <a:endParaRPr sz="14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03647CB1-8327-49B4-A44F-31A1210A2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72200"/>
            <a:ext cx="11274552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spc="500">
                <a:solidFill>
                  <a:srgbClr val="8A8780"/>
                </a:solidFill>
                <a:latin typeface="Arial"/>
                <a:ea typeface="Arial"/>
                <a:cs typeface="Arial"/>
              </a:rPr>
              <a:t>ADAPTIVE LABS   ·   ADAPTIVELABS.EU</a:t>
            </a:r>
            <a:endParaRPr sz="1100"/>
          </a:p>
        </p:txBody>
      </p:sp>
    </p:spTree>
    <p:extLst>
      <p:ext uri="{BB962C8B-B14F-4D97-AF65-F5344CB8AC3E}">
        <p14:creationId xmlns:p14="http://schemas.microsoft.com/office/powerpoint/2010/main" val="367893133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2026-10-05T07:50:06.0360000Z</dcterms:created>
  <dcterms:modified xsi:type="dcterms:W3CDTF">2026-10-05T07:50:06.0360000Z</dcterms:modified>
</coreProperties>
</file>