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006ffbeb4bdd416d" Type="http://schemas.openxmlformats.org/officeDocument/2006/relationships/extended-properties" Target="docProps/app.xml"/><Relationship Id="R0e1d8fde6b8347f0" Type="http://schemas.openxmlformats.org/package/2006/relationships/metadata/core-properties" Target="docProps/core.xml"/><Relationship Id="R7534c13bffc94777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b06d077394460d"/>
  </p:sldMasterIdLst>
  <p:notesMasterIdLst>
    <p:notesMasterId xmlns:r="http://schemas.openxmlformats.org/officeDocument/2006/relationships" r:id="R35ca9de2a366466d"/>
  </p:notesMasterIdLst>
  <p:sldIdLst>
    <p:sldId xmlns:r="http://schemas.openxmlformats.org/officeDocument/2006/relationships" id="256" r:id="Rc00034c6c5ca4b4a"/>
    <p:sldId xmlns:r="http://schemas.openxmlformats.org/officeDocument/2006/relationships" id="257" r:id="R3a0a051bef43470f"/>
    <p:sldId xmlns:r="http://schemas.openxmlformats.org/officeDocument/2006/relationships" id="258" r:id="Rc9b8cd2217404ce2"/>
    <p:sldId xmlns:r="http://schemas.openxmlformats.org/officeDocument/2006/relationships" id="259" r:id="Radb6e04f119841d9"/>
    <p:sldId xmlns:r="http://schemas.openxmlformats.org/officeDocument/2006/relationships" id="260" r:id="R19b7d138866b430c"/>
    <p:sldId xmlns:r="http://schemas.openxmlformats.org/officeDocument/2006/relationships" id="261" r:id="R337ce69dc6ed4179"/>
    <p:sldId xmlns:r="http://schemas.openxmlformats.org/officeDocument/2006/relationships" id="262" r:id="R3f363bb2f4cd492e"/>
    <p:sldId xmlns:r="http://schemas.openxmlformats.org/officeDocument/2006/relationships" id="263" r:id="Rbde3f66f777f422e"/>
    <p:sldId xmlns:r="http://schemas.openxmlformats.org/officeDocument/2006/relationships" id="265" r:id="rId1"/>
    <p:sldId xmlns:r="http://schemas.openxmlformats.org/officeDocument/2006/relationships" id="264" r:id="R6e9446feb8ba41a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19b7d138866b430c" Type="http://schemas.openxmlformats.org/officeDocument/2006/relationships/slide" Target="slides/slide5.xml"/><Relationship Id="R337ce69dc6ed4179" Type="http://schemas.openxmlformats.org/officeDocument/2006/relationships/slide" Target="slides/slide6.xml"/><Relationship Id="R35ca9de2a366466d" Type="http://schemas.openxmlformats.org/officeDocument/2006/relationships/notesMaster" Target="notesMasters/notesMaster1.xml"/><Relationship Id="R3a0a051bef43470f" Type="http://schemas.openxmlformats.org/officeDocument/2006/relationships/slide" Target="slides/slide2.xml"/><Relationship Id="R3f363bb2f4cd492e" Type="http://schemas.openxmlformats.org/officeDocument/2006/relationships/slide" Target="slides/slide7.xml"/><Relationship Id="R63d147feeef64a94" Type="http://schemas.openxmlformats.org/officeDocument/2006/relationships/tableStyles" Target="tableStyles.xml"/><Relationship Id="R6e9446feb8ba41a1" Type="http://schemas.openxmlformats.org/officeDocument/2006/relationships/slide" Target="slides/slide10.xml"/><Relationship Id="Radb6e04f119841d9" Type="http://schemas.openxmlformats.org/officeDocument/2006/relationships/slide" Target="slides/slide4.xml"/><Relationship Id="Rbcb06d077394460d" Type="http://schemas.openxmlformats.org/officeDocument/2006/relationships/slideMaster" Target="slideMasters/slideMaster1.xml"/><Relationship Id="Rbde3f66f777f422e" Type="http://schemas.openxmlformats.org/officeDocument/2006/relationships/slide" Target="slides/slide8.xml"/><Relationship Id="Rc00034c6c5ca4b4a" Type="http://schemas.openxmlformats.org/officeDocument/2006/relationships/slide" Target="slides/slide1.xml"/><Relationship Id="Rc9b8cd2217404ce2" Type="http://schemas.openxmlformats.org/officeDocument/2006/relationships/slide" Target="slides/slide3.xml"/><Relationship Id="Rd176a6cee97d403b" Type="http://schemas.openxmlformats.org/officeDocument/2006/relationships/theme" Target="theme/theme1.xml"/><Relationship Id="Ree8a06560e5643d3" Type="http://schemas.openxmlformats.org/officeDocument/2006/relationships/presProps" Target="presProps.xml"/><Relationship Id="rId1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b12dd15cb2b845d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4a526668d2a54d34" Type="http://schemas.openxmlformats.org/officeDocument/2006/relationships/notesMaster" Target="../notesMasters/notesMaster1.xml"/><Relationship Id="R5512ce31f9f34716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a03b4cefbb0c4712" Type="http://schemas.openxmlformats.org/officeDocument/2006/relationships/notesMaster" Target="../notesMasters/notesMaster1.xml"/><Relationship Id="Rf8b8e8e165b04906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6fe28e6bcf6c4435" Type="http://schemas.openxmlformats.org/officeDocument/2006/relationships/slide" Target="../slides/slide3.xml"/><Relationship Id="R9fa631164df842d5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0809169bb4f94227" Type="http://schemas.openxmlformats.org/officeDocument/2006/relationships/notesMaster" Target="../notesMasters/notesMaster1.xml"/><Relationship Id="R49a3108d61c24ba7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22224f39f22049fd" Type="http://schemas.openxmlformats.org/officeDocument/2006/relationships/notesMaster" Target="../notesMasters/notesMaster1.xml"/><Relationship Id="R534e02157dd74afe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aac0f079c3c647f5" Type="http://schemas.openxmlformats.org/officeDocument/2006/relationships/notesMaster" Target="../notesMasters/notesMaster1.xml"/><Relationship Id="Rff38b7bb17aa4fe0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bba5c7e319a64f1a" Type="http://schemas.openxmlformats.org/officeDocument/2006/relationships/slide" Target="../slides/slide7.xml"/><Relationship Id="Rcc2c99b6faf4440a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36e68c156cab4184" Type="http://schemas.openxmlformats.org/officeDocument/2006/relationships/notesMaster" Target="../notesMasters/notesMaster1.xml"/><Relationship Id="R63233f75157e4800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1733d2fefc0a4067" Type="http://schemas.openxmlformats.org/officeDocument/2006/relationships/notesMaster" Target="../notesMasters/notesMaster1.xml"/><Relationship Id="R1f587a457a0c44ad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  <a:p xmlns:a="http://schemas.openxmlformats.org/drawingml/2006/main">
            <a:r>
              <a:t>The perspective uses the organisational dynamics portrayed in Ford v Ferrari as a lens. The film compresses events and dramatises individuals, particularly Leo Beebe; the argument concerns the organisational mechanism, not a historical judgement on any individual.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Adaptive Labs perspective, “No One Wins Le Mans from the Org Chart”.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Adaptive Labs perspective, “No One Wins Le Mans from the Org Chart”. Section 08: When the system fights back.</a:t>
            </a:r>
          </a:p>
          <a:p>
            <a:r>
              <a:t>The perspective uses the organisational dynamics portrayed in Ford v Ferrari as a lens. The film compresses events and dramatises individuals, particularly Leo Beebe; the argument concerns the organisational mechanism, not a historical judgement on any individual.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9b5216d171d84a6b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3baea88596748ac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85ce17e68e694cff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e2bdac1a1e3e4070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f1d7ee0fe4f040d3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f2e63a1693b44a75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42C7BDD-8DB5-4639-84D1-8E8F2EEA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1DF11B8-791F-4C7D-B948-EC2E8FDE4E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B468AAF9-CAF9-4123-A334-F366498C9E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31B00DB4-582E-4DD6-A56D-7B1878C3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95625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8D03769-6902-442F-8BD4-DF6235B72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9C858B9-352D-4BF0-B90C-E2A9B922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40C6046-FEEB-4633-8E96-CE2980E277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C10A8A4-5AA4-4BC8-9561-59E7659DA2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DDDC220-4ED1-4F34-8ECE-D64DA549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6620E17-256B-4F8D-AFE7-473E05F674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98FA4CC-CF59-4D55-99DB-1393E5C008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2583C0B-F3A4-42AE-89C7-40D8F8066D6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7F90606-67B9-4735-BBC1-E61C7A6D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FF43D59-DE64-4D9E-9807-5DEFFBD0BA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9D2626-1D47-4774-91BB-221DD2B066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46c50f6217214e28" Type="http://schemas.openxmlformats.org/officeDocument/2006/relationships/slideLayout" Target="../slideLayouts/slideLayout6.xml"/><Relationship Id="Rb73b43dc51724d59" Type="http://schemas.openxmlformats.org/officeDocument/2006/relationships/slideLayout" Target="../slideLayouts/slideLayout1.xml"/><Relationship Id="Rcac39dbac4804266" Type="http://schemas.openxmlformats.org/officeDocument/2006/relationships/theme" Target="theme/theme2.xml"/><Relationship Id="Rdca8a81460784efb" Type="http://schemas.openxmlformats.org/officeDocument/2006/relationships/slideLayout" Target="../slideLayouts/slideLayout3.xml"/><Relationship Id="Rf1e0c30acd604115" Type="http://schemas.openxmlformats.org/officeDocument/2006/relationships/slideLayout" Target="../slideLayouts/slideLayout2.xml"/><Relationship Id="Rf813fd37bf554c76" Type="http://schemas.openxmlformats.org/officeDocument/2006/relationships/slideLayout" Target="../slideLayouts/slideLayout4.xml"/><Relationship Id="Rf9b2a4d248d847d3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3b43dc51724d59"/>
    <p:sldLayoutId xmlns:r="http://schemas.openxmlformats.org/officeDocument/2006/relationships" id="2147483650" r:id="Rf1e0c30acd604115"/>
    <p:sldLayoutId xmlns:r="http://schemas.openxmlformats.org/officeDocument/2006/relationships" id="2147483651" r:id="Rdca8a81460784efb"/>
    <p:sldLayoutId xmlns:r="http://schemas.openxmlformats.org/officeDocument/2006/relationships" id="2147483652" r:id="Rf813fd37bf554c76"/>
    <p:sldLayoutId xmlns:r="http://schemas.openxmlformats.org/officeDocument/2006/relationships" id="2147483653" r:id="Rf9b2a4d248d847d3"/>
    <p:sldLayoutId xmlns:r="http://schemas.openxmlformats.org/officeDocument/2006/relationships" id="2147483654" r:id="R46c50f6217214e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7dfe887540044b86" Type="http://schemas.openxmlformats.org/officeDocument/2006/relationships/notesSlide" Target="../notesSlides/notesSlide1.xml"/><Relationship Id="Rc857c6a3416d4846" Type="http://schemas.openxmlformats.org/officeDocument/2006/relationships/slideLayout" Target="../slideLayouts/slideLayout6.xml"/><Relationship Id="Rd718c87375094141" Type="http://schemas.openxmlformats.org/officeDocument/2006/relationships/image" Target="../media/image.png"/></Relationships>
</file>

<file path=ppt/slides/_rels/slide2.xml.rels><?xml version='1.0' encoding='UTF-8' standalone='yes'?>
<Relationships xmlns="http://schemas.openxmlformats.org/package/2006/relationships"><Relationship Id="R28b2ff4acf6c4196" Type="http://schemas.openxmlformats.org/officeDocument/2006/relationships/notesSlide" Target="../notesSlides/notesSlide2.xml"/><Relationship Id="Rdda9625791964b24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54007f9489bb4f7c" Type="http://schemas.openxmlformats.org/officeDocument/2006/relationships/slideLayout" Target="../slideLayouts/slideLayout6.xml"/><Relationship Id="Rc8c171d637724988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16ca600a1ff5465a" Type="http://schemas.openxmlformats.org/officeDocument/2006/relationships/slideLayout" Target="../slideLayouts/slideLayout6.xml"/><Relationship Id="Rc2a751efe1b94d5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d4ff205b2ea1403b" Type="http://schemas.openxmlformats.org/officeDocument/2006/relationships/slideLayout" Target="../slideLayouts/slideLayout6.xml"/><Relationship Id="Rdbc6a4038fce45c5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215ca430f3b84a5b" Type="http://schemas.openxmlformats.org/officeDocument/2006/relationships/notesSlide" Target="../notesSlides/notesSlide6.xml"/><Relationship Id="R59fe546a931942b2" Type="http://schemas.openxmlformats.org/officeDocument/2006/relationships/slideLayout" Target="../slideLayouts/slideLayout6.xml"/><Relationship Id="rId3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3957929a0ca44175" Type="http://schemas.openxmlformats.org/officeDocument/2006/relationships/slideLayout" Target="../slideLayouts/slideLayout6.xml"/><Relationship Id="R8587f2706d9f4f8c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561039c063cc4508" Type="http://schemas.openxmlformats.org/officeDocument/2006/relationships/notesSlide" Target="../notesSlides/notesSlide8.xml"/><Relationship Id="Rf3ac6f26aae649f8" Type="http://schemas.openxmlformats.org/officeDocument/2006/relationships/slideLayout" Target="../slideLayouts/slideLayout6.xml"/><Relationship Id="rId3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16ca600a1ff5465a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0.xml.rels><?xml version='1.0' encoding='UTF-8' standalone='yes'?>
<Relationships xmlns="http://schemas.openxmlformats.org/package/2006/relationships"><Relationship Id="R97b23cd4e044423c" Type="http://schemas.openxmlformats.org/officeDocument/2006/relationships/notesSlide" Target="../notesSlides/notesSlide9.xml"/><Relationship Id="Rce4a6c886bf745c3" Type="http://schemas.openxmlformats.org/officeDocument/2006/relationships/slideLayout" Target="../slideLayouts/slideLayout6.xml"/><Relationship Id="rId3" Type="http://schemas.openxmlformats.org/officeDocument/2006/relationships/image" Target="../media/image5.jp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8c87375094141"/>
          <a:stretch xmlns:a="http://schemas.openxmlformats.org/drawingml/2006/main"/>
        </p:blipFill>
        <p:spPr>
          <a:xfrm xmlns:a="http://schemas.openxmlformats.org/drawingml/2006/main">
            <a:off x="0" y="33227"/>
            <a:ext cx="15240000" cy="8506047"/>
          </a:xfrm>
          <a:prstGeom xmlns:a="http://schemas.openxmlformats.org/drawingml/2006/main" prst="rect">
            <a:avLst/>
          </a:prstGeom>
        </p:spPr>
      </p:pic>
      <p:sp>
        <p:nvSpPr>
          <p:cNvPr id="2" name="cover-caption-band">
            <a:extLst xmlns:a="http://schemas.openxmlformats.org/drawingml/2006/main">
              <a:ext uri="{FF2B5EF4-FFF2-40B4-BE49-F238E27FC236}">
                <a16:creationId xmlns:a16="http://schemas.microsoft.com/office/drawing/2014/main" id="{2E4D2141-9644-4EDF-ABA4-1D8D6F60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5240000" cy="2228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121B">
              <a:alpha val="9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46B9ACF8-E4F9-4947-8C40-08AFF4E8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705600"/>
            <a:ext cx="47625" cy="127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CA03763-B5B9-4EC4-AC64-89275FAD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6686550"/>
            <a:ext cx="1295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420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No One Wins Le Mans from the Org Chart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D7C5B47-260A-4C02-9C1E-98904D35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534275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Ken Miles, Carroll Shelby and the Business System Architect function</a:t>
            </a:r>
          </a:p>
        </p:txBody>
      </p:sp>
      <p:sp>
        <p:nvSpPr>
          <p:cNvPr id="6" name="cover-author">
            <a:extLst xmlns:a="http://schemas.openxmlformats.org/drawingml/2006/main">
              <a:ext uri="{FF2B5EF4-FFF2-40B4-BE49-F238E27FC236}">
                <a16:creationId xmlns:a16="http://schemas.microsoft.com/office/drawing/2014/main" id="{6C6FABFC-5D41-4CF1-8622-DD629684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81343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TOMASZ MAZURKIEWICZ / ADAPTIVE LABS</a:t>
            </a:r>
          </a:p>
        </p:txBody>
      </p:sp>
    </p:spTree>
    <p:extLst>
      <p:ext uri="{BB962C8B-B14F-4D97-AF65-F5344CB8AC3E}">
        <p14:creationId xmlns:p14="http://schemas.microsoft.com/office/powerpoint/2010/main" val="15896107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accent-rule-2">
            <a:extLst xmlns:a="http://schemas.openxmlformats.org/drawingml/2006/main">
              <a:ext uri="{FF2B5EF4-FFF2-40B4-BE49-F238E27FC236}">
                <a16:creationId xmlns:a16="http://schemas.microsoft.com/office/drawing/2014/main" id="{93E339DF-0D7A-4C5D-BB45-20D49080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2">
            <a:extLst xmlns:a="http://schemas.openxmlformats.org/drawingml/2006/main">
              <a:ext uri="{FF2B5EF4-FFF2-40B4-BE49-F238E27FC236}">
                <a16:creationId xmlns:a16="http://schemas.microsoft.com/office/drawing/2014/main" id="{2C5FFC8A-901E-4EA2-B843-9A19CFAF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34E12CE4-7548-4083-B782-55CC6063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A parts list does not make a system</a:t>
            </a:r>
          </a:p>
        </p:txBody>
      </p:sp>
      <p:sp>
        <p:nvSpPr>
          <p:cNvPr id="4" name="footer-rule-2">
            <a:extLst xmlns:a="http://schemas.openxmlformats.org/drawingml/2006/main">
              <a:ext uri="{FF2B5EF4-FFF2-40B4-BE49-F238E27FC236}">
                <a16:creationId xmlns:a16="http://schemas.microsoft.com/office/drawing/2014/main" id="{7492F39E-9569-4B60-98C9-D8D8AE28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2">
            <a:extLst xmlns:a="http://schemas.openxmlformats.org/drawingml/2006/main">
              <a:ext uri="{FF2B5EF4-FFF2-40B4-BE49-F238E27FC236}">
                <a16:creationId xmlns:a16="http://schemas.microsoft.com/office/drawing/2014/main" id="{8D15ADB2-EFBF-4AB6-AF5B-0732AD3E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62B5880B-5E51-4BF1-B1DF-772D2193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02 / 10</a:t>
            </a:r>
          </a:p>
        </p:txBody>
      </p:sp>
      <p:sp>
        <p:nvSpPr>
          <p:cNvPr id="7" name="copy-2">
            <a:extLst xmlns:a="http://schemas.openxmlformats.org/drawingml/2006/main">
              <a:ext uri="{FF2B5EF4-FFF2-40B4-BE49-F238E27FC236}">
                <a16:creationId xmlns:a16="http://schemas.microsoft.com/office/drawing/2014/main" id="{AEAEEBAD-FF34-4058-B067-2E162F93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14600"/>
            <a:ext cx="5429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2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Ford had capital, engineering, manufacturing scale and a clear aim: defeat Ferrari. Its early GT40 entries still failed to finish.</a:t>
            </a:r>
          </a:p>
        </p:txBody>
      </p:sp>
      <p:sp>
        <p:nvSpPr>
          <p:cNvPr id="8" name="takeaway-2">
            <a:extLst xmlns:a="http://schemas.openxmlformats.org/drawingml/2006/main">
              <a:ext uri="{FF2B5EF4-FFF2-40B4-BE49-F238E27FC236}">
                <a16:creationId xmlns:a16="http://schemas.microsoft.com/office/drawing/2014/main" id="{3AEA263C-7331-4F42-BE90-B9BF0A99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91050"/>
            <a:ext cx="5381625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9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The missing capability sat between the functions.</a:t>
            </a:r>
          </a:p>
        </p:txBody>
      </p:sp>
      <p:sp>
        <p:nvSpPr>
          <p:cNvPr id="9" name="diagram-kicker-2">
            <a:extLst xmlns:a="http://schemas.openxmlformats.org/drawingml/2006/main">
              <a:ext uri="{FF2B5EF4-FFF2-40B4-BE49-F238E27FC236}">
                <a16:creationId xmlns:a16="http://schemas.microsoft.com/office/drawing/2014/main" id="{881803CD-CB89-4D35-A644-EA528FD6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60032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A LEARNING SYSTEM HAD TO CONNECT</a:t>
            </a:r>
          </a:p>
        </p:txBody>
      </p:sp>
      <p:sp>
        <p:nvSpPr>
          <p:cNvPr id="10" name="system-line-2">
            <a:extLst xmlns:a="http://schemas.openxmlformats.org/drawingml/2006/main">
              <a:ext uri="{FF2B5EF4-FFF2-40B4-BE49-F238E27FC236}">
                <a16:creationId xmlns:a16="http://schemas.microsoft.com/office/drawing/2014/main" id="{0A109300-9C43-4D23-B7B5-957919A0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19575"/>
            <a:ext cx="5943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ystem-dot-0-2">
            <a:extLst xmlns:a="http://schemas.openxmlformats.org/drawingml/2006/main">
              <a:ext uri="{FF2B5EF4-FFF2-40B4-BE49-F238E27FC236}">
                <a16:creationId xmlns:a16="http://schemas.microsoft.com/office/drawing/2014/main" id="{211B09BD-344A-4159-BD13-4DD9262A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133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2" name="system-label-0-2">
            <a:extLst xmlns:a="http://schemas.openxmlformats.org/drawingml/2006/main">
              <a:ext uri="{FF2B5EF4-FFF2-40B4-BE49-F238E27FC236}">
                <a16:creationId xmlns:a16="http://schemas.microsoft.com/office/drawing/2014/main" id="{C7E6FC35-182F-488B-A192-2627D01C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638675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Track</a:t>
            </a:r>
          </a:p>
        </p:txBody>
      </p:sp>
      <p:sp>
        <p:nvSpPr>
          <p:cNvPr id="13" name="system-desc-0-2">
            <a:extLst xmlns:a="http://schemas.openxmlformats.org/drawingml/2006/main">
              <a:ext uri="{FF2B5EF4-FFF2-40B4-BE49-F238E27FC236}">
                <a16:creationId xmlns:a16="http://schemas.microsoft.com/office/drawing/2014/main" id="{04ED20AD-4061-484E-B479-27FDED95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105400"/>
            <a:ext cx="1790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driver feedback</a:t>
            </a:r>
          </a:p>
        </p:txBody>
      </p:sp>
      <p:sp>
        <p:nvSpPr>
          <p:cNvPr id="14" name="system-dot-1-2">
            <a:extLst xmlns:a="http://schemas.openxmlformats.org/drawingml/2006/main">
              <a:ext uri="{FF2B5EF4-FFF2-40B4-BE49-F238E27FC236}">
                <a16:creationId xmlns:a16="http://schemas.microsoft.com/office/drawing/2014/main" id="{5B87D19C-3B0E-4764-A3F0-F29727CE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4133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5" name="system-label-1-2">
            <a:extLst xmlns:a="http://schemas.openxmlformats.org/drawingml/2006/main">
              <a:ext uri="{FF2B5EF4-FFF2-40B4-BE49-F238E27FC236}">
                <a16:creationId xmlns:a16="http://schemas.microsoft.com/office/drawing/2014/main" id="{E41C8B52-A26F-4252-97E9-4A5C9742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638675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Engineering</a:t>
            </a:r>
          </a:p>
        </p:txBody>
      </p:sp>
      <p:sp>
        <p:nvSpPr>
          <p:cNvPr id="16" name="system-desc-1-2">
            <a:extLst xmlns:a="http://schemas.openxmlformats.org/drawingml/2006/main">
              <a:ext uri="{FF2B5EF4-FFF2-40B4-BE49-F238E27FC236}">
                <a16:creationId xmlns:a16="http://schemas.microsoft.com/office/drawing/2014/main" id="{7CF29108-CFAC-441C-A42B-33707AF6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05400"/>
            <a:ext cx="1790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design response</a:t>
            </a:r>
          </a:p>
        </p:txBody>
      </p:sp>
      <p:sp>
        <p:nvSpPr>
          <p:cNvPr id="17" name="system-dot-2-2">
            <a:extLst xmlns:a="http://schemas.openxmlformats.org/drawingml/2006/main">
              <a:ext uri="{FF2B5EF4-FFF2-40B4-BE49-F238E27FC236}">
                <a16:creationId xmlns:a16="http://schemas.microsoft.com/office/drawing/2014/main" id="{BEDF9D61-0312-4B69-8467-48B3C1FC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4133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8" name="system-label-2-2">
            <a:extLst xmlns:a="http://schemas.openxmlformats.org/drawingml/2006/main">
              <a:ext uri="{FF2B5EF4-FFF2-40B4-BE49-F238E27FC236}">
                <a16:creationId xmlns:a16="http://schemas.microsoft.com/office/drawing/2014/main" id="{88C74D20-65B7-4C62-98AC-5A4BB22E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638675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Mechanics</a:t>
            </a:r>
          </a:p>
        </p:txBody>
      </p:sp>
      <p:sp>
        <p:nvSpPr>
          <p:cNvPr id="19" name="system-desc-2-2">
            <a:extLst xmlns:a="http://schemas.openxmlformats.org/drawingml/2006/main">
              <a:ext uri="{FF2B5EF4-FFF2-40B4-BE49-F238E27FC236}">
                <a16:creationId xmlns:a16="http://schemas.microsoft.com/office/drawing/2014/main" id="{280F1784-746C-438F-8FAA-09F2757A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105400"/>
            <a:ext cx="1790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operational test</a:t>
            </a:r>
          </a:p>
        </p:txBody>
      </p:sp>
      <p:sp>
        <p:nvSpPr>
          <p:cNvPr id="20" name="system-dot-3-2">
            <a:extLst xmlns:a="http://schemas.openxmlformats.org/drawingml/2006/main">
              <a:ext uri="{FF2B5EF4-FFF2-40B4-BE49-F238E27FC236}">
                <a16:creationId xmlns:a16="http://schemas.microsoft.com/office/drawing/2014/main" id="{0F6DD7BA-84BA-4B4F-A84D-8701E4A8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8825" y="4133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solidFill>
              <a:srgbClr val="D9B66C"/>
            </a:solidFill>
            <a:prstDash val="solid"/>
          </a:ln>
        </p:spPr>
      </p:sp>
      <p:sp>
        <p:nvSpPr>
          <p:cNvPr id="21" name="system-label-3-2">
            <a:extLst xmlns:a="http://schemas.openxmlformats.org/drawingml/2006/main">
              <a:ext uri="{FF2B5EF4-FFF2-40B4-BE49-F238E27FC236}">
                <a16:creationId xmlns:a16="http://schemas.microsoft.com/office/drawing/2014/main" id="{A16B2D45-37DD-4168-8D8A-2C45AF72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82550" y="4638675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580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Race decisions</a:t>
            </a:r>
          </a:p>
        </p:txBody>
      </p:sp>
      <p:sp>
        <p:nvSpPr>
          <p:cNvPr id="22" name="system-desc-3-2">
            <a:extLst xmlns:a="http://schemas.openxmlformats.org/drawingml/2006/main">
              <a:ext uri="{FF2B5EF4-FFF2-40B4-BE49-F238E27FC236}">
                <a16:creationId xmlns:a16="http://schemas.microsoft.com/office/drawing/2014/main" id="{7EFE1240-3448-494A-A47A-696E7CA9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0" y="5105400"/>
            <a:ext cx="1790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action under pressure</a:t>
            </a:r>
          </a:p>
        </p:txBody>
      </p:sp>
      <p:sp>
        <p:nvSpPr>
          <p:cNvPr id="23" name="bottom-2">
            <a:extLst xmlns:a="http://schemas.openxmlformats.org/drawingml/2006/main">
              <a:ext uri="{FF2B5EF4-FFF2-40B4-BE49-F238E27FC236}">
                <a16:creationId xmlns:a16="http://schemas.microsoft.com/office/drawing/2014/main" id="{53F84B7D-0C60-428B-8779-BC4253AF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621030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A winning car emerged from connected learning, not any single box on the chart.</a:t>
            </a:r>
          </a:p>
        </p:txBody>
      </p:sp>
    </p:spTree>
    <p:extLst>
      <p:ext uri="{BB962C8B-B14F-4D97-AF65-F5344CB8AC3E}">
        <p14:creationId xmlns:p14="http://schemas.microsoft.com/office/powerpoint/2010/main" val="4523672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16" name="image-car" descr="car_f.jpg"/>
          <p:cNvPicPr>
            <a:picLocks noChangeAspect="1"/>
          </p:cNvPicPr>
          <p:nvPr/>
        </p:nvPicPr>
        <p:blipFill>
          <a:blip r:embed="rId3">
            <a:alphaModFix amt="55000"/>
          </a:blip>
          <a:srcRect b="24000"/>
          <a:stretch>
            <a:fillRect/>
          </a:stretch>
        </p:blipFill>
        <p:spPr>
          <a:xfrm>
            <a:off x="4270248" y="3886200"/>
            <a:ext cx="10972800" cy="4690872"/>
          </a:xfrm>
          <a:prstGeom prst="rect">
            <a:avLst/>
          </a:prstGeom>
        </p:spPr>
      </p:pic>
      <p:sp>
        <p:nvSpPr>
          <p:cNvPr id="15" name="accent-rule-3">
            <a:extLst xmlns:a="http://schemas.openxmlformats.org/drawingml/2006/main">
              <a:ext uri="{FF2B5EF4-FFF2-40B4-BE49-F238E27FC236}">
                <a16:creationId xmlns:a16="http://schemas.microsoft.com/office/drawing/2014/main" id="{520B939F-AB95-4EA9-99B9-9DD70E79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3">
            <a:extLst xmlns:a="http://schemas.openxmlformats.org/drawingml/2006/main">
              <a:ext uri="{FF2B5EF4-FFF2-40B4-BE49-F238E27FC236}">
                <a16:creationId xmlns:a16="http://schemas.microsoft.com/office/drawing/2014/main" id="{993EB98F-EA01-42D7-8971-2D6646CF3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3">
            <a:extLst xmlns:a="http://schemas.openxmlformats.org/drawingml/2006/main">
              <a:ext uri="{FF2B5EF4-FFF2-40B4-BE49-F238E27FC236}">
                <a16:creationId xmlns:a16="http://schemas.microsoft.com/office/drawing/2014/main" id="{61D9FC78-82A0-4FF4-973F-B53C903A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Miles knew the car at its limits</a:t>
            </a:r>
          </a:p>
        </p:txBody>
      </p:sp>
      <p:sp>
        <p:nvSpPr>
          <p:cNvPr id="4" name="footer-rule-3">
            <a:extLst xmlns:a="http://schemas.openxmlformats.org/drawingml/2006/main">
              <a:ext uri="{FF2B5EF4-FFF2-40B4-BE49-F238E27FC236}">
                <a16:creationId xmlns:a16="http://schemas.microsoft.com/office/drawing/2014/main" id="{820A7EF6-8DDD-4695-A980-8354DC2F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3">
            <a:extLst xmlns:a="http://schemas.openxmlformats.org/drawingml/2006/main">
              <a:ext uri="{FF2B5EF4-FFF2-40B4-BE49-F238E27FC236}">
                <a16:creationId xmlns:a16="http://schemas.microsoft.com/office/drawing/2014/main" id="{FD17BADF-5035-4B3C-A211-BB88C331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1B3A0BB4-3E86-4429-9A77-3A3BBFBA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03 / 10</a:t>
            </a:r>
          </a:p>
        </p:txBody>
      </p:sp>
      <p:sp>
        <p:nvSpPr>
          <p:cNvPr id="7" name="left-label-3">
            <a:extLst xmlns:a="http://schemas.openxmlformats.org/drawingml/2006/main">
              <a:ext uri="{FF2B5EF4-FFF2-40B4-BE49-F238E27FC236}">
                <a16:creationId xmlns:a16="http://schemas.microsoft.com/office/drawing/2014/main" id="{A104B11B-E964-45FA-9C7F-D190C3A4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670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KNOWLEDGE FROM THE EDGE</a:t>
            </a:r>
          </a:p>
        </p:txBody>
      </p:sp>
      <p:sp>
        <p:nvSpPr>
          <p:cNvPr id="8" name="left-copy-3">
            <a:extLst xmlns:a="http://schemas.openxmlformats.org/drawingml/2006/main">
              <a:ext uri="{FF2B5EF4-FFF2-40B4-BE49-F238E27FC236}">
                <a16:creationId xmlns:a16="http://schemas.microsoft.com/office/drawing/2014/main" id="{FA2C7CC1-CED0-41C8-B5A1-38A96907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90875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2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Ken Miles felt how the car behaved where assumptions met the track. His knowledge came from the boundary between driver, machine and speed.</a:t>
            </a:r>
          </a:p>
        </p:txBody>
      </p:sp>
      <p:sp>
        <p:nvSpPr>
          <p:cNvPr id="9" name="left-close-3">
            <a:extLst xmlns:a="http://schemas.openxmlformats.org/drawingml/2006/main">
              <a:ext uri="{FF2B5EF4-FFF2-40B4-BE49-F238E27FC236}">
                <a16:creationId xmlns:a16="http://schemas.microsoft.com/office/drawing/2014/main" id="{C6710F99-1616-4409-99C3-0A7904B9F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514975"/>
            <a:ext cx="581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9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Reality often challenges the model before it appears in a report.</a:t>
            </a:r>
          </a:p>
        </p:txBody>
      </p:sp>
      <p:sp>
        <p:nvSpPr>
          <p:cNvPr id="10" name="compare-divider-3">
            <a:extLst xmlns:a="http://schemas.openxmlformats.org/drawingml/2006/main">
              <a:ext uri="{FF2B5EF4-FFF2-40B4-BE49-F238E27FC236}">
                <a16:creationId xmlns:a16="http://schemas.microsoft.com/office/drawing/2014/main" id="{AD5CD7F9-65EA-4748-91C5-A5E9DBB5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9050" cy="384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easure-label-3">
            <a:extLst xmlns:a="http://schemas.openxmlformats.org/drawingml/2006/main">
              <a:ext uri="{FF2B5EF4-FFF2-40B4-BE49-F238E27FC236}">
                <a16:creationId xmlns:a16="http://schemas.microsoft.com/office/drawing/2014/main" id="{0F116183-D051-4B3F-A2B2-91FE3DDC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09875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 REPORT CAN RECORD</a:t>
            </a:r>
          </a:p>
        </p:txBody>
      </p:sp>
      <p:sp>
        <p:nvSpPr>
          <p:cNvPr id="12" name="measure-list-3">
            <a:extLst xmlns:a="http://schemas.openxmlformats.org/drawingml/2006/main">
              <a:ext uri="{FF2B5EF4-FFF2-40B4-BE49-F238E27FC236}">
                <a16:creationId xmlns:a16="http://schemas.microsoft.com/office/drawing/2014/main" id="{8DEBC8D4-69CE-4139-9B5F-A35FF425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43275"/>
            <a:ext cx="47625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7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Temperature</a:t>
            </a:r>
          </a:p>
          <a:p xmlns:a="http://schemas.openxmlformats.org/drawingml/2006/main">
            <a:pPr algn="l">
              <a:lnSpc>
                <a:spcPct val="136000"/>
              </a:lnSpc>
              <a:buNone/>
              <a:def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Vibration</a:t>
            </a:r>
          </a:p>
          <a:p xmlns:a="http://schemas.openxmlformats.org/drawingml/2006/main">
            <a:pPr algn="l">
              <a:lnSpc>
                <a:spcPct val="136000"/>
              </a:lnSpc>
              <a:buNone/>
              <a:def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Speed</a:t>
            </a:r>
          </a:p>
          <a:p xmlns:a="http://schemas.openxmlformats.org/drawingml/2006/main">
            <a:pPr algn="l">
              <a:lnSpc>
                <a:spcPct val="136000"/>
              </a:lnSpc>
              <a:buNone/>
              <a:def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Braking</a:t>
            </a:r>
          </a:p>
        </p:txBody>
      </p:sp>
      <p:sp>
        <p:nvSpPr>
          <p:cNvPr id="13" name="sense-label-3">
            <a:extLst xmlns:a="http://schemas.openxmlformats.org/drawingml/2006/main">
              <a:ext uri="{FF2B5EF4-FFF2-40B4-BE49-F238E27FC236}">
                <a16:creationId xmlns:a16="http://schemas.microsoft.com/office/drawing/2014/main" id="{C1535346-7575-4DAE-964E-7E58AB78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6578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A DRIVER CAN RECOGNISE</a:t>
            </a:r>
          </a:p>
        </p:txBody>
      </p:sp>
      <p:sp>
        <p:nvSpPr>
          <p:cNvPr id="14" name="sense-copy-3">
            <a:extLst xmlns:a="http://schemas.openxmlformats.org/drawingml/2006/main">
              <a:ext uri="{FF2B5EF4-FFF2-40B4-BE49-F238E27FC236}">
                <a16:creationId xmlns:a16="http://schemas.microsoft.com/office/drawing/2014/main" id="{CD1DE033-C11F-4469-A478-57E3E59A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076950"/>
            <a:ext cx="5619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31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How those forces interact near the car’s limit.</a:t>
            </a:r>
          </a:p>
        </p:txBody>
      </p:sp>
    </p:spTree>
    <p:extLst>
      <p:ext uri="{BB962C8B-B14F-4D97-AF65-F5344CB8AC3E}">
        <p14:creationId xmlns:p14="http://schemas.microsoft.com/office/powerpoint/2010/main" val="14675489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ccent-rule-4">
            <a:extLst xmlns:a="http://schemas.openxmlformats.org/drawingml/2006/main">
              <a:ext uri="{FF2B5EF4-FFF2-40B4-BE49-F238E27FC236}">
                <a16:creationId xmlns:a16="http://schemas.microsoft.com/office/drawing/2014/main" id="{2DBA0910-0C45-48C5-845A-90E1FC63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4">
            <a:extLst xmlns:a="http://schemas.openxmlformats.org/drawingml/2006/main">
              <a:ext uri="{FF2B5EF4-FFF2-40B4-BE49-F238E27FC236}">
                <a16:creationId xmlns:a16="http://schemas.microsoft.com/office/drawing/2014/main" id="{6759931A-BC39-4586-B486-5C68501C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4">
            <a:extLst xmlns:a="http://schemas.openxmlformats.org/drawingml/2006/main">
              <a:ext uri="{FF2B5EF4-FFF2-40B4-BE49-F238E27FC236}">
                <a16:creationId xmlns:a16="http://schemas.microsoft.com/office/drawing/2014/main" id="{8807E2AF-C0B1-49D6-A667-0430EF33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018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Expertise needs a mandate to change the system</a:t>
            </a:r>
          </a:p>
        </p:txBody>
      </p:sp>
      <p:sp>
        <p:nvSpPr>
          <p:cNvPr id="4" name="footer-rule-4">
            <a:extLst xmlns:a="http://schemas.openxmlformats.org/drawingml/2006/main">
              <a:ext uri="{FF2B5EF4-FFF2-40B4-BE49-F238E27FC236}">
                <a16:creationId xmlns:a16="http://schemas.microsoft.com/office/drawing/2014/main" id="{194E6843-8F58-49BF-B4CB-4DD3A4FC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4">
            <a:extLst xmlns:a="http://schemas.openxmlformats.org/drawingml/2006/main">
              <a:ext uri="{FF2B5EF4-FFF2-40B4-BE49-F238E27FC236}">
                <a16:creationId xmlns:a16="http://schemas.microsoft.com/office/drawing/2014/main" id="{0026D8A1-41ED-4705-9C48-3D3D21B8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713FE7FE-7A5B-419E-A9E2-F7CF307E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04 / 10</a:t>
            </a:r>
          </a:p>
        </p:txBody>
      </p:sp>
      <p:sp>
        <p:nvSpPr>
          <p:cNvPr id="7" name="quote-4">
            <a:extLst xmlns:a="http://schemas.openxmlformats.org/drawingml/2006/main">
              <a:ext uri="{FF2B5EF4-FFF2-40B4-BE49-F238E27FC236}">
                <a16:creationId xmlns:a16="http://schemas.microsoft.com/office/drawing/2014/main" id="{48169222-CADE-49B4-AC79-F0981027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81300"/>
            <a:ext cx="11525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6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31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Miles could reveal the truth of the car. That did not mean he could make the organisation act on it.</a:t>
            </a:r>
          </a:p>
        </p:txBody>
      </p:sp>
      <p:sp>
        <p:nvSpPr>
          <p:cNvPr id="8" name="quote-rule-4">
            <a:extLst xmlns:a="http://schemas.openxmlformats.org/drawingml/2006/main">
              <a:ext uri="{FF2B5EF4-FFF2-40B4-BE49-F238E27FC236}">
                <a16:creationId xmlns:a16="http://schemas.microsoft.com/office/drawing/2014/main" id="{7A684324-58CE-462C-A7E9-A76DE484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572000"/>
            <a:ext cx="15049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upport-4">
            <a:extLst xmlns:a="http://schemas.openxmlformats.org/drawingml/2006/main">
              <a:ext uri="{FF2B5EF4-FFF2-40B4-BE49-F238E27FC236}">
                <a16:creationId xmlns:a16="http://schemas.microsoft.com/office/drawing/2014/main" id="{CF5BCE20-8F1E-4FF7-A7A9-9174F30C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2920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3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21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Expertise makes a signal visible. Mandate gives people the right and the room to respond.</a:t>
            </a:r>
          </a:p>
        </p:txBody>
      </p:sp>
      <p:sp>
        <p:nvSpPr>
          <p:cNvPr id="10" name="mandate-line-4">
            <a:extLst xmlns:a="http://schemas.openxmlformats.org/drawingml/2006/main">
              <a:ext uri="{FF2B5EF4-FFF2-40B4-BE49-F238E27FC236}">
                <a16:creationId xmlns:a16="http://schemas.microsoft.com/office/drawing/2014/main" id="{2600A527-9DF1-4F3E-8B01-EE36A5B9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634163"/>
            <a:ext cx="11572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ndate-dot-0-4">
            <a:extLst xmlns:a="http://schemas.openxmlformats.org/drawingml/2006/main">
              <a:ext uri="{FF2B5EF4-FFF2-40B4-BE49-F238E27FC236}">
                <a16:creationId xmlns:a16="http://schemas.microsoft.com/office/drawing/2014/main" id="{A57F2CEA-E25D-42F0-BC70-288DF41A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2" name="mandate-step-0-4">
            <a:extLst xmlns:a="http://schemas.openxmlformats.org/drawingml/2006/main">
              <a:ext uri="{FF2B5EF4-FFF2-40B4-BE49-F238E27FC236}">
                <a16:creationId xmlns:a16="http://schemas.microsoft.com/office/drawing/2014/main" id="{9FF97D02-68E4-4680-A048-98C51EC2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96100"/>
            <a:ext cx="2057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SIGNAL</a:t>
            </a:r>
          </a:p>
        </p:txBody>
      </p:sp>
      <p:sp>
        <p:nvSpPr>
          <p:cNvPr id="13" name="mandate-dot-1-4">
            <a:extLst xmlns:a="http://schemas.openxmlformats.org/drawingml/2006/main">
              <a:ext uri="{FF2B5EF4-FFF2-40B4-BE49-F238E27FC236}">
                <a16:creationId xmlns:a16="http://schemas.microsoft.com/office/drawing/2014/main" id="{5E117FFC-4F98-48DB-B279-DE2E8CBA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4" name="mandate-step-1-4">
            <a:extLst xmlns:a="http://schemas.openxmlformats.org/drawingml/2006/main">
              <a:ext uri="{FF2B5EF4-FFF2-40B4-BE49-F238E27FC236}">
                <a16:creationId xmlns:a16="http://schemas.microsoft.com/office/drawing/2014/main" id="{806F80FD-ACF7-4123-A228-BF80828C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6896100"/>
            <a:ext cx="2057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UNDERSTANDING</a:t>
            </a:r>
          </a:p>
        </p:txBody>
      </p:sp>
      <p:sp>
        <p:nvSpPr>
          <p:cNvPr id="15" name="mandate-dot-2-4">
            <a:extLst xmlns:a="http://schemas.openxmlformats.org/drawingml/2006/main">
              <a:ext uri="{FF2B5EF4-FFF2-40B4-BE49-F238E27FC236}">
                <a16:creationId xmlns:a16="http://schemas.microsoft.com/office/drawing/2014/main" id="{7FB260DF-859C-4858-AD61-9A5E5B10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solidFill>
              <a:srgbClr val="D9B66C"/>
            </a:solidFill>
            <a:prstDash val="solid"/>
          </a:ln>
        </p:spPr>
      </p:sp>
      <p:sp>
        <p:nvSpPr>
          <p:cNvPr id="16" name="mandate-step-2-4">
            <a:extLst xmlns:a="http://schemas.openxmlformats.org/drawingml/2006/main">
              <a:ext uri="{FF2B5EF4-FFF2-40B4-BE49-F238E27FC236}">
                <a16:creationId xmlns:a16="http://schemas.microsoft.com/office/drawing/2014/main" id="{3D03134E-620D-412C-81AC-5579999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6896100"/>
            <a:ext cx="2057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MANDATE</a:t>
            </a:r>
          </a:p>
        </p:txBody>
      </p:sp>
      <p:sp>
        <p:nvSpPr>
          <p:cNvPr id="17" name="mandate-dot-3-4">
            <a:extLst xmlns:a="http://schemas.openxmlformats.org/drawingml/2006/main">
              <a:ext uri="{FF2B5EF4-FFF2-40B4-BE49-F238E27FC236}">
                <a16:creationId xmlns:a16="http://schemas.microsoft.com/office/drawing/2014/main" id="{436254EF-C960-48DD-8D17-BAE9E8F4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0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solidFill>
              <a:srgbClr val="D9B66C"/>
            </a:solidFill>
            <a:prstDash val="solid"/>
          </a:ln>
        </p:spPr>
      </p:sp>
      <p:sp>
        <p:nvSpPr>
          <p:cNvPr id="18" name="mandate-step-3-4">
            <a:extLst xmlns:a="http://schemas.openxmlformats.org/drawingml/2006/main">
              <a:ext uri="{FF2B5EF4-FFF2-40B4-BE49-F238E27FC236}">
                <a16:creationId xmlns:a16="http://schemas.microsoft.com/office/drawing/2014/main" id="{A1AC6E90-6B4C-4B1F-B495-2E977B70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1050" y="6896100"/>
            <a:ext cx="2057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DECISION</a:t>
            </a:r>
          </a:p>
        </p:txBody>
      </p:sp>
    </p:spTree>
    <p:extLst>
      <p:ext uri="{BB962C8B-B14F-4D97-AF65-F5344CB8AC3E}">
        <p14:creationId xmlns:p14="http://schemas.microsoft.com/office/powerpoint/2010/main" val="17728822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accent-rule-5">
            <a:extLst xmlns:a="http://schemas.openxmlformats.org/drawingml/2006/main">
              <a:ext uri="{FF2B5EF4-FFF2-40B4-BE49-F238E27FC236}">
                <a16:creationId xmlns:a16="http://schemas.microsoft.com/office/drawing/2014/main" id="{840F5720-CFA4-4D3C-A971-D266B8F6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5">
            <a:extLst xmlns:a="http://schemas.openxmlformats.org/drawingml/2006/main">
              <a:ext uri="{FF2B5EF4-FFF2-40B4-BE49-F238E27FC236}">
                <a16:creationId xmlns:a16="http://schemas.microsoft.com/office/drawing/2014/main" id="{1836A06F-C5CB-48A9-9CAF-69F86486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5">
            <a:extLst xmlns:a="http://schemas.openxmlformats.org/drawingml/2006/main">
              <a:ext uri="{FF2B5EF4-FFF2-40B4-BE49-F238E27FC236}">
                <a16:creationId xmlns:a16="http://schemas.microsoft.com/office/drawing/2014/main" id="{84EA07E5-46D9-4D5A-98C3-C7D40C5A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Each role saw a different part of the race</a:t>
            </a:r>
          </a:p>
        </p:txBody>
      </p:sp>
      <p:sp>
        <p:nvSpPr>
          <p:cNvPr id="4" name="footer-rule-5">
            <a:extLst xmlns:a="http://schemas.openxmlformats.org/drawingml/2006/main">
              <a:ext uri="{FF2B5EF4-FFF2-40B4-BE49-F238E27FC236}">
                <a16:creationId xmlns:a16="http://schemas.microsoft.com/office/drawing/2014/main" id="{221E1117-0D61-4AC5-B02F-243AAAA1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5">
            <a:extLst xmlns:a="http://schemas.openxmlformats.org/drawingml/2006/main">
              <a:ext uri="{FF2B5EF4-FFF2-40B4-BE49-F238E27FC236}">
                <a16:creationId xmlns:a16="http://schemas.microsoft.com/office/drawing/2014/main" id="{3E6428AE-F294-4261-96D3-F8CEAC18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418ACDCC-CA71-4BAC-A468-EB9821DB7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05 / 10</a:t>
            </a:r>
          </a:p>
        </p:txBody>
      </p:sp>
      <p:sp>
        <p:nvSpPr>
          <p:cNvPr id="7" name="role-label-0-5">
            <a:extLst xmlns:a="http://schemas.openxmlformats.org/drawingml/2006/main">
              <a:ext uri="{FF2B5EF4-FFF2-40B4-BE49-F238E27FC236}">
                <a16:creationId xmlns:a16="http://schemas.microsoft.com/office/drawing/2014/main" id="{DE171D24-6754-484A-B2AF-6B7EA99F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MILES</a:t>
            </a:r>
          </a:p>
        </p:txBody>
      </p:sp>
      <p:sp>
        <p:nvSpPr>
          <p:cNvPr id="8" name="role-copy-0-5">
            <a:extLst xmlns:a="http://schemas.openxmlformats.org/drawingml/2006/main">
              <a:ext uri="{FF2B5EF4-FFF2-40B4-BE49-F238E27FC236}">
                <a16:creationId xmlns:a16="http://schemas.microsoft.com/office/drawing/2014/main" id="{97D41DB2-7B5A-429A-B40C-87F8ACDA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Performance and the physical truth of the car</a:t>
            </a:r>
          </a:p>
        </p:txBody>
      </p:sp>
      <p:sp>
        <p:nvSpPr>
          <p:cNvPr id="9" name="role-sep-1-5">
            <a:extLst xmlns:a="http://schemas.openxmlformats.org/drawingml/2006/main">
              <a:ext uri="{FF2B5EF4-FFF2-40B4-BE49-F238E27FC236}">
                <a16:creationId xmlns:a16="http://schemas.microsoft.com/office/drawing/2014/main" id="{B72E3EE6-0CE4-454B-9770-C125FC06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384" y="2952750"/>
            <a:ext cx="190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ole-label-1-5">
            <a:extLst xmlns:a="http://schemas.openxmlformats.org/drawingml/2006/main">
              <a:ext uri="{FF2B5EF4-FFF2-40B4-BE49-F238E27FC236}">
                <a16:creationId xmlns:a16="http://schemas.microsoft.com/office/drawing/2014/main" id="{2B818E9F-AE10-4B66-96D4-69A6F77E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8688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ENGINEERS</a:t>
            </a:r>
          </a:p>
        </p:txBody>
      </p:sp>
      <p:sp>
        <p:nvSpPr>
          <p:cNvPr id="11" name="role-copy-1-5">
            <a:extLst xmlns:a="http://schemas.openxmlformats.org/drawingml/2006/main">
              <a:ext uri="{FF2B5EF4-FFF2-40B4-BE49-F238E27FC236}">
                <a16:creationId xmlns:a16="http://schemas.microsoft.com/office/drawing/2014/main" id="{B717309A-11E3-429E-8943-CE4D3051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8688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Design limits, reliability and technical choices</a:t>
            </a:r>
          </a:p>
        </p:txBody>
      </p:sp>
      <p:sp>
        <p:nvSpPr>
          <p:cNvPr id="12" name="role-sep-2-5">
            <a:extLst xmlns:a="http://schemas.openxmlformats.org/drawingml/2006/main">
              <a:ext uri="{FF2B5EF4-FFF2-40B4-BE49-F238E27FC236}">
                <a16:creationId xmlns:a16="http://schemas.microsoft.com/office/drawing/2014/main" id="{E9501279-0048-4F67-A10B-860BFC99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4376" y="2952750"/>
            <a:ext cx="190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ole-label-2-5">
            <a:extLst xmlns:a="http://schemas.openxmlformats.org/drawingml/2006/main">
              <a:ext uri="{FF2B5EF4-FFF2-40B4-BE49-F238E27FC236}">
                <a16:creationId xmlns:a16="http://schemas.microsoft.com/office/drawing/2014/main" id="{1CAF69CF-85A2-4BCF-91DF-E7453EE7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MECHANICS</a:t>
            </a:r>
          </a:p>
        </p:txBody>
      </p:sp>
      <p:sp>
        <p:nvSpPr>
          <p:cNvPr id="14" name="role-copy-2-5">
            <a:extLst xmlns:a="http://schemas.openxmlformats.org/drawingml/2006/main">
              <a:ext uri="{FF2B5EF4-FFF2-40B4-BE49-F238E27FC236}">
                <a16:creationId xmlns:a16="http://schemas.microsoft.com/office/drawing/2014/main" id="{DECFE789-777F-4869-A955-BFB92833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Preparation, serviceability and execution</a:t>
            </a:r>
          </a:p>
        </p:txBody>
      </p:sp>
      <p:sp>
        <p:nvSpPr>
          <p:cNvPr id="15" name="role-sep-3-5">
            <a:extLst xmlns:a="http://schemas.openxmlformats.org/drawingml/2006/main">
              <a:ext uri="{FF2B5EF4-FFF2-40B4-BE49-F238E27FC236}">
                <a16:creationId xmlns:a16="http://schemas.microsoft.com/office/drawing/2014/main" id="{5A98BB51-3F56-4799-BA3A-9FE75D73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6368" y="2952750"/>
            <a:ext cx="190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ole-label-3-5">
            <a:extLst xmlns:a="http://schemas.openxmlformats.org/drawingml/2006/main">
              <a:ext uri="{FF2B5EF4-FFF2-40B4-BE49-F238E27FC236}">
                <a16:creationId xmlns:a16="http://schemas.microsoft.com/office/drawing/2014/main" id="{C725B880-57FA-4D98-9511-41672400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SHELBY</a:t>
            </a:r>
          </a:p>
        </p:txBody>
      </p:sp>
      <p:sp>
        <p:nvSpPr>
          <p:cNvPr id="17" name="role-copy-3-5">
            <a:extLst xmlns:a="http://schemas.openxmlformats.org/drawingml/2006/main">
              <a:ext uri="{FF2B5EF4-FFF2-40B4-BE49-F238E27FC236}">
                <a16:creationId xmlns:a16="http://schemas.microsoft.com/office/drawing/2014/main" id="{2258060F-2FAB-41F0-86AA-FCD31CCF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Relationships between specialists and the outcome</a:t>
            </a:r>
          </a:p>
        </p:txBody>
      </p:sp>
      <p:sp>
        <p:nvSpPr>
          <p:cNvPr id="18" name="role-sep-4-5">
            <a:extLst xmlns:a="http://schemas.openxmlformats.org/drawingml/2006/main">
              <a:ext uri="{FF2B5EF4-FFF2-40B4-BE49-F238E27FC236}">
                <a16:creationId xmlns:a16="http://schemas.microsoft.com/office/drawing/2014/main" id="{0986349C-D48F-45E8-8426-4DEF349F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8360" y="2952750"/>
            <a:ext cx="190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ole-label-4-5">
            <a:extLst xmlns:a="http://schemas.openxmlformats.org/drawingml/2006/main">
              <a:ext uri="{FF2B5EF4-FFF2-40B4-BE49-F238E27FC236}">
                <a16:creationId xmlns:a16="http://schemas.microsoft.com/office/drawing/2014/main" id="{0739F650-FE77-43A6-8A97-E106C042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4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FORD LEADERSHIP</a:t>
            </a:r>
          </a:p>
        </p:txBody>
      </p:sp>
      <p:sp>
        <p:nvSpPr>
          <p:cNvPr id="20" name="role-copy-4-5">
            <a:extLst xmlns:a="http://schemas.openxmlformats.org/drawingml/2006/main">
              <a:ext uri="{FF2B5EF4-FFF2-40B4-BE49-F238E27FC236}">
                <a16:creationId xmlns:a16="http://schemas.microsoft.com/office/drawing/2014/main" id="{910AAD2C-0996-410D-90FE-3FF0864D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4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Capital, reputation, accountability and strategic value</a:t>
            </a:r>
          </a:p>
        </p:txBody>
      </p:sp>
      <p:sp>
        <p:nvSpPr>
          <p:cNvPr id="21" name="role-close-5">
            <a:extLst xmlns:a="http://schemas.openxmlformats.org/drawingml/2006/main">
              <a:ext uri="{FF2B5EF4-FFF2-40B4-BE49-F238E27FC236}">
                <a16:creationId xmlns:a16="http://schemas.microsoft.com/office/drawing/2014/main" id="{D85C86FE-8E24-4093-9BC9-67935C88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457950"/>
            <a:ext cx="1285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Each perspective protected something real. The problem begins when one of them is allowed to define the whole reality.</a:t>
            </a:r>
          </a:p>
        </p:txBody>
      </p:sp>
      <p:sp>
        <p:nvSpPr>
          <p:cNvPr id="19" name="role-label-5-5">
            <a:extLst xmlns:a="http://schemas.openxmlformats.org/drawingml/2006/main">
              <a:ext uri="{FF2B5EF4-FFF2-40B4-BE49-F238E27FC236}">
                <a16:creationId xmlns:a16="http://schemas.microsoft.com/office/drawing/2014/main" id="{0739F650-FE77-43A6-8A97-E106C042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656" y="3076575"/>
            <a:ext cx="205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MANAGEMENT</a:t>
            </a:r>
          </a:p>
        </p:txBody>
      </p:sp>
      <p:sp>
        <p:nvSpPr>
          <p:cNvPr id="20" name="role-copy-5-5">
            <a:extLst xmlns:a="http://schemas.openxmlformats.org/drawingml/2006/main">
              <a:ext uri="{FF2B5EF4-FFF2-40B4-BE49-F238E27FC236}">
                <a16:creationId xmlns:a16="http://schemas.microsoft.com/office/drawing/2014/main" id="{910AAD2C-0996-410D-90FE-3FF0864D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656" y="3619500"/>
            <a:ext cx="20574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Control, predictability and the risk of indispensable talent</a:t>
            </a:r>
          </a:p>
        </p:txBody>
      </p:sp>
      <p:sp>
        <p:nvSpPr>
          <p:cNvPr id="18" name="role-sep-5-5">
            <a:extLst xmlns:a="http://schemas.openxmlformats.org/drawingml/2006/main">
              <a:ext uri="{FF2B5EF4-FFF2-40B4-BE49-F238E27FC236}">
                <a16:creationId xmlns:a16="http://schemas.microsoft.com/office/drawing/2014/main" id="{0986349C-D48F-45E8-8426-4DEF349F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60352" y="2952750"/>
            <a:ext cx="190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087175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24" name="image-translation-loop" descr="loop_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152" y="2231136"/>
            <a:ext cx="7397496" cy="2191851"/>
          </a:xfrm>
          <a:prstGeom prst="rect">
            <a:avLst/>
          </a:prstGeom>
        </p:spPr>
      </p:pic>
      <p:sp>
        <p:nvSpPr>
          <p:cNvPr id="23" name="accent-rule-6">
            <a:extLst xmlns:a="http://schemas.openxmlformats.org/drawingml/2006/main">
              <a:ext uri="{FF2B5EF4-FFF2-40B4-BE49-F238E27FC236}">
                <a16:creationId xmlns:a16="http://schemas.microsoft.com/office/drawing/2014/main" id="{37603134-A51D-46EE-8EA5-6D5177B0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6">
            <a:extLst xmlns:a="http://schemas.openxmlformats.org/drawingml/2006/main">
              <a:ext uri="{FF2B5EF4-FFF2-40B4-BE49-F238E27FC236}">
                <a16:creationId xmlns:a16="http://schemas.microsoft.com/office/drawing/2014/main" id="{61DA6551-1236-402E-BF08-DAE24F2D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6">
            <a:extLst xmlns:a="http://schemas.openxmlformats.org/drawingml/2006/main">
              <a:ext uri="{FF2B5EF4-FFF2-40B4-BE49-F238E27FC236}">
                <a16:creationId xmlns:a16="http://schemas.microsoft.com/office/drawing/2014/main" id="{49AAC1B4-21D2-46FA-92FC-B6DEB1A0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Shelby kept the learning system connected</a:t>
            </a:r>
          </a:p>
        </p:txBody>
      </p:sp>
      <p:sp>
        <p:nvSpPr>
          <p:cNvPr id="4" name="footer-rule-6">
            <a:extLst xmlns:a="http://schemas.openxmlformats.org/drawingml/2006/main">
              <a:ext uri="{FF2B5EF4-FFF2-40B4-BE49-F238E27FC236}">
                <a16:creationId xmlns:a16="http://schemas.microsoft.com/office/drawing/2014/main" id="{DC2A1EAD-B971-4A93-84EA-04CF7E70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6">
            <a:extLst xmlns:a="http://schemas.openxmlformats.org/drawingml/2006/main">
              <a:ext uri="{FF2B5EF4-FFF2-40B4-BE49-F238E27FC236}">
                <a16:creationId xmlns:a16="http://schemas.microsoft.com/office/drawing/2014/main" id="{83D4B04A-CDD5-4A10-BE85-B5C06AF5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6770DA22-A191-4A1B-B497-59F2115F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06 / 10</a:t>
            </a:r>
          </a:p>
        </p:txBody>
      </p:sp>
      <p:sp>
        <p:nvSpPr>
          <p:cNvPr id="7" name="shelby-copy-6">
            <a:extLst xmlns:a="http://schemas.openxmlformats.org/drawingml/2006/main">
              <a:ext uri="{FF2B5EF4-FFF2-40B4-BE49-F238E27FC236}">
                <a16:creationId xmlns:a16="http://schemas.microsoft.com/office/drawing/2014/main" id="{E70B2B0C-F344-4647-B8CD-FFE73760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581275"/>
            <a:ext cx="60960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1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Shelby translated what each specialist knew into choices the team could test. He connected feedback from the track to engineering, workshop practice and executive support.</a:t>
            </a:r>
          </a:p>
        </p:txBody>
      </p:sp>
      <p:sp>
        <p:nvSpPr>
          <p:cNvPr id="8" name="shelby-quote-6">
            <a:extLst xmlns:a="http://schemas.openxmlformats.org/drawingml/2006/main">
              <a:ext uri="{FF2B5EF4-FFF2-40B4-BE49-F238E27FC236}">
                <a16:creationId xmlns:a16="http://schemas.microsoft.com/office/drawing/2014/main" id="{40114139-30BF-4546-AE1A-BE062FE38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219700"/>
            <a:ext cx="5381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26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His contribution was coherence under pressure.</a:t>
            </a:r>
          </a:p>
        </p:txBody>
      </p:sp>
      <p:sp>
        <p:nvSpPr>
          <p:cNvPr id="11" name="learn-label-0-6">
            <a:extLst xmlns:a="http://schemas.openxmlformats.org/drawingml/2006/main">
              <a:ext uri="{FF2B5EF4-FFF2-40B4-BE49-F238E27FC236}">
                <a16:creationId xmlns:a16="http://schemas.microsoft.com/office/drawing/2014/main" id="{741BE14B-EDAC-46EF-B4BB-9C13A6E62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429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TRACK</a:t>
            </a:r>
          </a:p>
        </p:txBody>
      </p:sp>
      <p:sp>
        <p:nvSpPr>
          <p:cNvPr id="12" name="learn-sub-0-6">
            <a:extLst xmlns:a="http://schemas.openxmlformats.org/drawingml/2006/main">
              <a:ext uri="{FF2B5EF4-FFF2-40B4-BE49-F238E27FC236}">
                <a16:creationId xmlns:a16="http://schemas.microsoft.com/office/drawing/2014/main" id="{A0853AA5-9F8A-40D2-8D08-21BA680E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810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signal</a:t>
            </a:r>
          </a:p>
        </p:txBody>
      </p:sp>
      <p:sp>
        <p:nvSpPr>
          <p:cNvPr id="14" name="learn-label-1-6">
            <a:extLst xmlns:a="http://schemas.openxmlformats.org/drawingml/2006/main">
              <a:ext uri="{FF2B5EF4-FFF2-40B4-BE49-F238E27FC236}">
                <a16:creationId xmlns:a16="http://schemas.microsoft.com/office/drawing/2014/main" id="{23AA8677-C14B-4EEF-8992-FD5EC72A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429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DESIGN</a:t>
            </a:r>
          </a:p>
        </p:txBody>
      </p:sp>
      <p:sp>
        <p:nvSpPr>
          <p:cNvPr id="15" name="learn-sub-1-6">
            <a:extLst xmlns:a="http://schemas.openxmlformats.org/drawingml/2006/main">
              <a:ext uri="{FF2B5EF4-FFF2-40B4-BE49-F238E27FC236}">
                <a16:creationId xmlns:a16="http://schemas.microsoft.com/office/drawing/2014/main" id="{BD9C09C0-EDE1-445A-861B-D43945A9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810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translation</a:t>
            </a:r>
          </a:p>
        </p:txBody>
      </p:sp>
      <p:sp>
        <p:nvSpPr>
          <p:cNvPr id="17" name="learn-label-2-6">
            <a:extLst xmlns:a="http://schemas.openxmlformats.org/drawingml/2006/main">
              <a:ext uri="{FF2B5EF4-FFF2-40B4-BE49-F238E27FC236}">
                <a16:creationId xmlns:a16="http://schemas.microsoft.com/office/drawing/2014/main" id="{2EF535A9-088D-457C-8B8D-55417508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429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WORKSHOP</a:t>
            </a:r>
          </a:p>
        </p:txBody>
      </p:sp>
      <p:sp>
        <p:nvSpPr>
          <p:cNvPr id="18" name="learn-sub-2-6">
            <a:extLst xmlns:a="http://schemas.openxmlformats.org/drawingml/2006/main">
              <a:ext uri="{FF2B5EF4-FFF2-40B4-BE49-F238E27FC236}">
                <a16:creationId xmlns:a16="http://schemas.microsoft.com/office/drawing/2014/main" id="{B5A8DD6B-6657-4237-879E-A61AEB1A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810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test</a:t>
            </a:r>
          </a:p>
        </p:txBody>
      </p:sp>
      <p:sp>
        <p:nvSpPr>
          <p:cNvPr id="20" name="learn-label-3-6">
            <a:extLst xmlns:a="http://schemas.openxmlformats.org/drawingml/2006/main">
              <a:ext uri="{FF2B5EF4-FFF2-40B4-BE49-F238E27FC236}">
                <a16:creationId xmlns:a16="http://schemas.microsoft.com/office/drawing/2014/main" id="{6FADC710-A01D-42C0-AAE9-EA668E36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0" y="4429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DECISION</a:t>
            </a:r>
          </a:p>
        </p:txBody>
      </p:sp>
      <p:sp>
        <p:nvSpPr>
          <p:cNvPr id="21" name="learn-sub-3-6">
            <a:extLst xmlns:a="http://schemas.openxmlformats.org/drawingml/2006/main">
              <a:ext uri="{FF2B5EF4-FFF2-40B4-BE49-F238E27FC236}">
                <a16:creationId xmlns:a16="http://schemas.microsoft.com/office/drawing/2014/main" id="{9D32202E-3BF9-41A0-93AC-A1D197E4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0" y="4810125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response</a:t>
            </a:r>
          </a:p>
        </p:txBody>
      </p:sp>
      <p:sp>
        <p:nvSpPr>
          <p:cNvPr id="22" name="shelby-bottom-6">
            <a:extLst xmlns:a="http://schemas.openxmlformats.org/drawingml/2006/main">
              <a:ext uri="{FF2B5EF4-FFF2-40B4-BE49-F238E27FC236}">
                <a16:creationId xmlns:a16="http://schemas.microsoft.com/office/drawing/2014/main" id="{32E80912-579D-4021-925D-B8196A42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781675"/>
            <a:ext cx="64293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The function does not need to hold all expertise. It must help what each expert knows become part of one system.</a:t>
            </a:r>
          </a:p>
        </p:txBody>
      </p:sp>
    </p:spTree>
    <p:extLst>
      <p:ext uri="{BB962C8B-B14F-4D97-AF65-F5344CB8AC3E}">
        <p14:creationId xmlns:p14="http://schemas.microsoft.com/office/powerpoint/2010/main" val="20439348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ccent-rule-7">
            <a:extLst xmlns:a="http://schemas.openxmlformats.org/drawingml/2006/main">
              <a:ext uri="{FF2B5EF4-FFF2-40B4-BE49-F238E27FC236}">
                <a16:creationId xmlns:a16="http://schemas.microsoft.com/office/drawing/2014/main" id="{BBB43F0F-AB8E-4D00-99FD-2B2FB8E4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7">
            <a:extLst xmlns:a="http://schemas.openxmlformats.org/drawingml/2006/main">
              <a:ext uri="{FF2B5EF4-FFF2-40B4-BE49-F238E27FC236}">
                <a16:creationId xmlns:a16="http://schemas.microsoft.com/office/drawing/2014/main" id="{C7DCBAD2-1081-423A-99F4-2F5767FA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7">
            <a:extLst xmlns:a="http://schemas.openxmlformats.org/drawingml/2006/main">
              <a:ext uri="{FF2B5EF4-FFF2-40B4-BE49-F238E27FC236}">
                <a16:creationId xmlns:a16="http://schemas.microsoft.com/office/drawing/2014/main" id="{A70F7912-945C-43F4-BA32-77694B23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The function comes before the title</a:t>
            </a:r>
          </a:p>
        </p:txBody>
      </p:sp>
      <p:sp>
        <p:nvSpPr>
          <p:cNvPr id="4" name="footer-rule-7">
            <a:extLst xmlns:a="http://schemas.openxmlformats.org/drawingml/2006/main">
              <a:ext uri="{FF2B5EF4-FFF2-40B4-BE49-F238E27FC236}">
                <a16:creationId xmlns:a16="http://schemas.microsoft.com/office/drawing/2014/main" id="{885177E4-9554-4F17-B4DC-2D2D4A77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7">
            <a:extLst xmlns:a="http://schemas.openxmlformats.org/drawingml/2006/main">
              <a:ext uri="{FF2B5EF4-FFF2-40B4-BE49-F238E27FC236}">
                <a16:creationId xmlns:a16="http://schemas.microsoft.com/office/drawing/2014/main" id="{ACEB9834-5AB2-40B1-92B6-76870855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F3F2F6A3-519F-49FD-867C-8B901B28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07 / 10</a:t>
            </a:r>
          </a:p>
        </p:txBody>
      </p:sp>
      <p:sp>
        <p:nvSpPr>
          <p:cNvPr id="7" name="function-copy-7">
            <a:extLst xmlns:a="http://schemas.openxmlformats.org/drawingml/2006/main">
              <a:ext uri="{FF2B5EF4-FFF2-40B4-BE49-F238E27FC236}">
                <a16:creationId xmlns:a16="http://schemas.microsoft.com/office/drawing/2014/main" id="{8F7865E6-D026-4D01-AD44-415332B0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24150"/>
            <a:ext cx="74295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1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5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A Business System Architect function appears when someone helps an organisation connect perspectives that its formal structure keeps apart.</a:t>
            </a:r>
          </a:p>
        </p:txBody>
      </p:sp>
      <p:sp>
        <p:nvSpPr>
          <p:cNvPr id="8" name="function-list-7">
            <a:extLst xmlns:a="http://schemas.openxmlformats.org/drawingml/2006/main">
              <a:ext uri="{FF2B5EF4-FFF2-40B4-BE49-F238E27FC236}">
                <a16:creationId xmlns:a16="http://schemas.microsoft.com/office/drawing/2014/main" id="{47FA1C55-7557-45E7-A936-35E352BC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95800"/>
            <a:ext cx="62865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Expose dependencies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Translate insight into decisions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Learn from consequences</a:t>
            </a:r>
          </a:p>
        </p:txBody>
      </p:sp>
      <p:sp>
        <p:nvSpPr>
          <p:cNvPr id="9" name="function-divider-7">
            <a:extLst xmlns:a="http://schemas.openxmlformats.org/drawingml/2006/main">
              <a:ext uri="{FF2B5EF4-FFF2-40B4-BE49-F238E27FC236}">
                <a16:creationId xmlns:a16="http://schemas.microsoft.com/office/drawing/2014/main" id="{FF3569B6-5F10-4D28-94B9-D969DD36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657475"/>
            <a:ext cx="190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function-quote-7">
            <a:extLst xmlns:a="http://schemas.openxmlformats.org/drawingml/2006/main">
              <a:ext uri="{FF2B5EF4-FFF2-40B4-BE49-F238E27FC236}">
                <a16:creationId xmlns:a16="http://schemas.microsoft.com/office/drawing/2014/main" id="{1B73EC66-1F29-4C18-AD43-2664FD65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295650"/>
            <a:ext cx="4048125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5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No individual contains the whole capability. Together, they perform the function.</a:t>
            </a:r>
          </a:p>
        </p:txBody>
      </p:sp>
      <p:sp>
        <p:nvSpPr>
          <p:cNvPr id="11" name="function-note-7">
            <a:extLst xmlns:a="http://schemas.openxmlformats.org/drawingml/2006/main">
              <a:ext uri="{FF2B5EF4-FFF2-40B4-BE49-F238E27FC236}">
                <a16:creationId xmlns:a16="http://schemas.microsoft.com/office/drawing/2014/main" id="{C9DD6539-F5D5-4BBC-969F-C0BE07A1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6029325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A new title cannot create the conditions the work requires.</a:t>
            </a:r>
          </a:p>
        </p:txBody>
      </p:sp>
    </p:spTree>
    <p:extLst>
      <p:ext uri="{BB962C8B-B14F-4D97-AF65-F5344CB8AC3E}">
        <p14:creationId xmlns:p14="http://schemas.microsoft.com/office/powerpoint/2010/main" val="4974075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22" name="image-rings" descr="rings_f.jpg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6949440" y="548640"/>
            <a:ext cx="13750530" cy="7680960"/>
          </a:xfrm>
          <a:prstGeom prst="rect">
            <a:avLst/>
          </a:prstGeom>
        </p:spPr>
      </p:pic>
      <p:sp>
        <p:nvSpPr>
          <p:cNvPr id="21" name="accent-rule-8">
            <a:extLst xmlns:a="http://schemas.openxmlformats.org/drawingml/2006/main">
              <a:ext uri="{FF2B5EF4-FFF2-40B4-BE49-F238E27FC236}">
                <a16:creationId xmlns:a16="http://schemas.microsoft.com/office/drawing/2014/main" id="{0678450B-F998-4872-8B7A-31E7F7CF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8">
            <a:extLst xmlns:a="http://schemas.openxmlformats.org/drawingml/2006/main">
              <a:ext uri="{FF2B5EF4-FFF2-40B4-BE49-F238E27FC236}">
                <a16:creationId xmlns:a16="http://schemas.microsoft.com/office/drawing/2014/main" id="{DF8BFB63-4042-4D55-B08E-1696352D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8">
            <a:extLst xmlns:a="http://schemas.openxmlformats.org/drawingml/2006/main">
              <a:ext uri="{FF2B5EF4-FFF2-40B4-BE49-F238E27FC236}">
                <a16:creationId xmlns:a16="http://schemas.microsoft.com/office/drawing/2014/main" id="{DFD22AC2-5206-4E50-979B-3E94DE33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Mandate gives the function room to work</a:t>
            </a:r>
          </a:p>
        </p:txBody>
      </p:sp>
      <p:sp>
        <p:nvSpPr>
          <p:cNvPr id="4" name="footer-rule-8">
            <a:extLst xmlns:a="http://schemas.openxmlformats.org/drawingml/2006/main">
              <a:ext uri="{FF2B5EF4-FFF2-40B4-BE49-F238E27FC236}">
                <a16:creationId xmlns:a16="http://schemas.microsoft.com/office/drawing/2014/main" id="{8A894C29-5AEE-4090-8EF0-15CF680B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8">
            <a:extLst xmlns:a="http://schemas.openxmlformats.org/drawingml/2006/main">
              <a:ext uri="{FF2B5EF4-FFF2-40B4-BE49-F238E27FC236}">
                <a16:creationId xmlns:a16="http://schemas.microsoft.com/office/drawing/2014/main" id="{4EBCB040-5071-4D6C-8265-14468CB8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C1BB21A7-8A6D-4659-B1F4-010BDCFF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08 / 10</a:t>
            </a:r>
          </a:p>
        </p:txBody>
      </p:sp>
      <p:sp>
        <p:nvSpPr>
          <p:cNvPr id="7" name="mandate-kind-0-8">
            <a:extLst xmlns:a="http://schemas.openxmlformats.org/drawingml/2006/main">
              <a:ext uri="{FF2B5EF4-FFF2-40B4-BE49-F238E27FC236}">
                <a16:creationId xmlns:a16="http://schemas.microsoft.com/office/drawing/2014/main" id="{C9995F68-FACA-4750-87A1-634C092E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098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FORMAL</a:t>
            </a:r>
          </a:p>
        </p:txBody>
      </p:sp>
      <p:sp>
        <p:nvSpPr>
          <p:cNvPr id="8" name="mandate-copy-0-8">
            <a:extLst xmlns:a="http://schemas.openxmlformats.org/drawingml/2006/main">
              <a:ext uri="{FF2B5EF4-FFF2-40B4-BE49-F238E27FC236}">
                <a16:creationId xmlns:a16="http://schemas.microsoft.com/office/drawing/2014/main" id="{AA4AEE9D-3FE1-4A92-9AEB-AC2D736D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600325"/>
            <a:ext cx="985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Who has authorised the work</a:t>
            </a:r>
          </a:p>
        </p:txBody>
      </p:sp>
      <p:sp>
        <p:nvSpPr>
          <p:cNvPr id="9" name="mandate-row-rule-1-8">
            <a:extLst xmlns:a="http://schemas.openxmlformats.org/drawingml/2006/main">
              <a:ext uri="{FF2B5EF4-FFF2-40B4-BE49-F238E27FC236}">
                <a16:creationId xmlns:a16="http://schemas.microsoft.com/office/drawing/2014/main" id="{DF2BCAE6-890A-47B6-9D08-F75E2F42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33750"/>
            <a:ext cx="1289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mandate-kind-1-8">
            <a:extLst xmlns:a="http://schemas.openxmlformats.org/drawingml/2006/main">
              <a:ext uri="{FF2B5EF4-FFF2-40B4-BE49-F238E27FC236}">
                <a16:creationId xmlns:a16="http://schemas.microsoft.com/office/drawing/2014/main" id="{9963E9BB-951D-4EE1-8E33-73ADD686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7662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PRACTICAL</a:t>
            </a:r>
          </a:p>
        </p:txBody>
      </p:sp>
      <p:sp>
        <p:nvSpPr>
          <p:cNvPr id="11" name="mandate-copy-1-8">
            <a:extLst xmlns:a="http://schemas.openxmlformats.org/drawingml/2006/main">
              <a:ext uri="{FF2B5EF4-FFF2-40B4-BE49-F238E27FC236}">
                <a16:creationId xmlns:a16="http://schemas.microsoft.com/office/drawing/2014/main" id="{5D049A75-6A4A-4C30-9A61-0C1118C1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985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Whether people share time, information and expertise</a:t>
            </a:r>
          </a:p>
        </p:txBody>
      </p:sp>
      <p:sp>
        <p:nvSpPr>
          <p:cNvPr id="12" name="mandate-row-rule-2-8">
            <a:extLst xmlns:a="http://schemas.openxmlformats.org/drawingml/2006/main">
              <a:ext uri="{FF2B5EF4-FFF2-40B4-BE49-F238E27FC236}">
                <a16:creationId xmlns:a16="http://schemas.microsoft.com/office/drawing/2014/main" id="{A99F1716-E6E0-4A35-AB09-ABDBA1A7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00525"/>
            <a:ext cx="1289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mandate-kind-2-8">
            <a:extLst xmlns:a="http://schemas.openxmlformats.org/drawingml/2006/main">
              <a:ext uri="{FF2B5EF4-FFF2-40B4-BE49-F238E27FC236}">
                <a16:creationId xmlns:a16="http://schemas.microsoft.com/office/drawing/2014/main" id="{BBC2D1B7-A511-4AF6-8E79-9D28C0FB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434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COGNITIVE</a:t>
            </a:r>
          </a:p>
        </p:txBody>
      </p:sp>
      <p:sp>
        <p:nvSpPr>
          <p:cNvPr id="14" name="mandate-copy-2-8">
            <a:extLst xmlns:a="http://schemas.openxmlformats.org/drawingml/2006/main">
              <a:ext uri="{FF2B5EF4-FFF2-40B4-BE49-F238E27FC236}">
                <a16:creationId xmlns:a16="http://schemas.microsoft.com/office/drawing/2014/main" id="{2F014C57-DED8-4B50-B583-40429EC9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33875"/>
            <a:ext cx="985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Whether the accepted interpretation of reality can be questioned</a:t>
            </a:r>
          </a:p>
        </p:txBody>
      </p:sp>
      <p:sp>
        <p:nvSpPr>
          <p:cNvPr id="15" name="mandate-row-rule-3-8">
            <a:extLst xmlns:a="http://schemas.openxmlformats.org/drawingml/2006/main">
              <a:ext uri="{FF2B5EF4-FFF2-40B4-BE49-F238E27FC236}">
                <a16:creationId xmlns:a16="http://schemas.microsoft.com/office/drawing/2014/main" id="{52DBC48E-9C76-4750-9132-2CD65BB8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67300"/>
            <a:ext cx="1289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andate-kind-3-8">
            <a:extLst xmlns:a="http://schemas.openxmlformats.org/drawingml/2006/main">
              <a:ext uri="{FF2B5EF4-FFF2-40B4-BE49-F238E27FC236}">
                <a16:creationId xmlns:a16="http://schemas.microsoft.com/office/drawing/2014/main" id="{1AC78649-2245-4A96-B2FA-3C6534C2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1017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58C5E7"/>
                </a:solidFill>
                <a:latin typeface="DejaVu Sans"/>
                <a:ea typeface="DejaVu Sans"/>
                <a:cs typeface="DejaVu Sans"/>
              </a:rPr>
              <a:t>POLITICAL</a:t>
            </a:r>
          </a:p>
        </p:txBody>
      </p:sp>
      <p:sp>
        <p:nvSpPr>
          <p:cNvPr id="17" name="mandate-copy-3-8">
            <a:extLst xmlns:a="http://schemas.openxmlformats.org/drawingml/2006/main">
              <a:ext uri="{FF2B5EF4-FFF2-40B4-BE49-F238E27FC236}">
                <a16:creationId xmlns:a16="http://schemas.microsoft.com/office/drawing/2014/main" id="{3A94DDFE-CC2D-4245-A08F-F0196264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200650"/>
            <a:ext cx="985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Whether the function is protected when authority feels challenged</a:t>
            </a:r>
          </a:p>
        </p:txBody>
      </p:sp>
      <p:sp>
        <p:nvSpPr>
          <p:cNvPr id="18" name="mandate-row-rule-4-8">
            <a:extLst xmlns:a="http://schemas.openxmlformats.org/drawingml/2006/main">
              <a:ext uri="{FF2B5EF4-FFF2-40B4-BE49-F238E27FC236}">
                <a16:creationId xmlns:a16="http://schemas.microsoft.com/office/drawing/2014/main" id="{BCFCC2C6-3543-4565-9FEF-27CD1AB9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934075"/>
            <a:ext cx="1289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mandate-kind-4-8">
            <a:extLst xmlns:a="http://schemas.openxmlformats.org/drawingml/2006/main">
              <a:ext uri="{FF2B5EF4-FFF2-40B4-BE49-F238E27FC236}">
                <a16:creationId xmlns:a16="http://schemas.microsoft.com/office/drawing/2014/main" id="{79BF63D8-3BAA-4428-AACB-6EC27500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0769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EXECUTION</a:t>
            </a:r>
          </a:p>
        </p:txBody>
      </p:sp>
      <p:sp>
        <p:nvSpPr>
          <p:cNvPr id="20" name="mandate-copy-4-8">
            <a:extLst xmlns:a="http://schemas.openxmlformats.org/drawingml/2006/main">
              <a:ext uri="{FF2B5EF4-FFF2-40B4-BE49-F238E27FC236}">
                <a16:creationId xmlns:a16="http://schemas.microsoft.com/office/drawing/2014/main" id="{E979EE6F-7453-4D95-982D-FF7D69B1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6067425"/>
            <a:ext cx="985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Whether insight can be tested through real decisions</a:t>
            </a:r>
          </a:p>
        </p:txBody>
      </p:sp>
      <p:sp>
        <p:nvSpPr>
          <p:cNvPr id="20" name="mandate-motto-8">
            <a:extLst xmlns:a="http://schemas.openxmlformats.org/drawingml/2006/main">
              <a:ext uri="{FF2B5EF4-FFF2-40B4-BE49-F238E27FC236}">
                <a16:creationId xmlns:a16="http://schemas.microsoft.com/office/drawing/2014/main" id="{E979EE6F-7453-4D95-982D-FF7D69B1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6903720"/>
            <a:ext cx="1289304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700" b="1" i="0">
                <a:solidFill>
                  <a:srgbClr val="E8B96A"/>
                </a:solidFill>
                <a:latin typeface="DejaVu Sans"/>
                <a:ea typeface="DejaVu Sans"/>
                <a:cs typeface="DejaVu Sans"/>
              </a:rPr>
              <a:t>Understanding without mandate becomes theatre. Mandate without understanding becomes control.</a:t>
            </a:r>
          </a:p>
        </p:txBody>
      </p:sp>
    </p:spTree>
    <p:extLst>
      <p:ext uri="{BB962C8B-B14F-4D97-AF65-F5344CB8AC3E}">
        <p14:creationId xmlns:p14="http://schemas.microsoft.com/office/powerpoint/2010/main" val="19596994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20" name="image-system-box" descr="box_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2514600"/>
            <a:ext cx="5276088" cy="3826236"/>
          </a:xfrm>
          <a:prstGeom prst="rect">
            <a:avLst/>
          </a:prstGeom>
        </p:spPr>
      </p:pic>
      <p:sp>
        <p:nvSpPr>
          <p:cNvPr id="19" name="accent-rule-9">
            <a:extLst xmlns:a="http://schemas.openxmlformats.org/drawingml/2006/main">
              <a:ext uri="{FF2B5EF4-FFF2-40B4-BE49-F238E27FC236}">
                <a16:creationId xmlns:a16="http://schemas.microsoft.com/office/drawing/2014/main" id="{2DBA0910-0C45-48C5-845A-90E1FC63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9">
            <a:extLst xmlns:a="http://schemas.openxmlformats.org/drawingml/2006/main">
              <a:ext uri="{FF2B5EF4-FFF2-40B4-BE49-F238E27FC236}">
                <a16:creationId xmlns:a16="http://schemas.microsoft.com/office/drawing/2014/main" id="{6759931A-BC39-4586-B486-5C68501C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8807E2AF-C0B1-49D6-A667-0430EF33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018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When the system fights back</a:t>
            </a:r>
          </a:p>
        </p:txBody>
      </p:sp>
      <p:sp>
        <p:nvSpPr>
          <p:cNvPr id="4" name="footer-rule-9">
            <a:extLst xmlns:a="http://schemas.openxmlformats.org/drawingml/2006/main">
              <a:ext uri="{FF2B5EF4-FFF2-40B4-BE49-F238E27FC236}">
                <a16:creationId xmlns:a16="http://schemas.microsoft.com/office/drawing/2014/main" id="{194E6843-8F58-49BF-B4CB-4DD3A4FC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9">
            <a:extLst xmlns:a="http://schemas.openxmlformats.org/drawingml/2006/main">
              <a:ext uri="{FF2B5EF4-FFF2-40B4-BE49-F238E27FC236}">
                <a16:creationId xmlns:a16="http://schemas.microsoft.com/office/drawing/2014/main" id="{0026D8A1-41ED-4705-9C48-3D3D21B8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9">
            <a:extLst xmlns:a="http://schemas.openxmlformats.org/drawingml/2006/main">
              <a:ext uri="{FF2B5EF4-FFF2-40B4-BE49-F238E27FC236}">
                <a16:creationId xmlns:a16="http://schemas.microsoft.com/office/drawing/2014/main" id="{713FE7FE-7A5B-419E-A9E2-F7CF307E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09 / 10</a:t>
            </a:r>
          </a:p>
        </p:txBody>
      </p:sp>
      <p:sp>
        <p:nvSpPr>
          <p:cNvPr id="7" name="quote-9">
            <a:extLst xmlns:a="http://schemas.openxmlformats.org/drawingml/2006/main">
              <a:ext uri="{FF2B5EF4-FFF2-40B4-BE49-F238E27FC236}">
                <a16:creationId xmlns:a16="http://schemas.microsoft.com/office/drawing/2014/main" id="{48169222-CADE-49B4-AC79-F0981027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81300"/>
            <a:ext cx="86868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6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31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A system may celebrate the result while resisting the person, behaviour and decision logic that made it possible.</a:t>
            </a:r>
          </a:p>
        </p:txBody>
      </p:sp>
      <p:sp>
        <p:nvSpPr>
          <p:cNvPr id="8" name="quote-rule-9">
            <a:extLst xmlns:a="http://schemas.openxmlformats.org/drawingml/2006/main">
              <a:ext uri="{FF2B5EF4-FFF2-40B4-BE49-F238E27FC236}">
                <a16:creationId xmlns:a16="http://schemas.microsoft.com/office/drawing/2014/main" id="{7A684324-58CE-462C-A7E9-A76DE484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572000"/>
            <a:ext cx="15049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upport-9">
            <a:extLst xmlns:a="http://schemas.openxmlformats.org/drawingml/2006/main">
              <a:ext uri="{FF2B5EF4-FFF2-40B4-BE49-F238E27FC236}">
                <a16:creationId xmlns:a16="http://schemas.microsoft.com/office/drawing/2014/main" id="{CF5BCE20-8F1E-4FF7-A7A9-9174F30C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29200"/>
            <a:ext cx="8503920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3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21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At Le Mans 1966, a staged formation finish reframed victory through corporate image and control. No villains are needed — only locally rational actors protecting different forms of value.</a:t>
            </a:r>
          </a:p>
        </p:txBody>
      </p:sp>
      <p:sp>
        <p:nvSpPr>
          <p:cNvPr id="10" name="mandate-line-9">
            <a:extLst xmlns:a="http://schemas.openxmlformats.org/drawingml/2006/main">
              <a:ext uri="{FF2B5EF4-FFF2-40B4-BE49-F238E27FC236}">
                <a16:creationId xmlns:a16="http://schemas.microsoft.com/office/drawing/2014/main" id="{2600A527-9DF1-4F3E-8B01-EE36A5B9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634163"/>
            <a:ext cx="11572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ndate-dot-0-9">
            <a:extLst xmlns:a="http://schemas.openxmlformats.org/drawingml/2006/main">
              <a:ext uri="{FF2B5EF4-FFF2-40B4-BE49-F238E27FC236}">
                <a16:creationId xmlns:a16="http://schemas.microsoft.com/office/drawing/2014/main" id="{A57F2CEA-E25D-42F0-BC70-288DF41A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2" name="mandate-step-0-9">
            <a:extLst xmlns:a="http://schemas.openxmlformats.org/drawingml/2006/main">
              <a:ext uri="{FF2B5EF4-FFF2-40B4-BE49-F238E27FC236}">
                <a16:creationId xmlns:a16="http://schemas.microsoft.com/office/drawing/2014/main" id="{9FF97D02-68E4-4680-A048-98C51EC2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" y="6896100"/>
            <a:ext cx="27889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ADOPT THE LANGUAGE</a:t>
            </a:r>
          </a:p>
        </p:txBody>
      </p:sp>
      <p:sp>
        <p:nvSpPr>
          <p:cNvPr id="13" name="mandate-dot-1-9">
            <a:extLst xmlns:a="http://schemas.openxmlformats.org/drawingml/2006/main">
              <a:ext uri="{FF2B5EF4-FFF2-40B4-BE49-F238E27FC236}">
                <a16:creationId xmlns:a16="http://schemas.microsoft.com/office/drawing/2014/main" id="{5E117FFC-4F98-48DB-B279-DE2E8CBA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solidFill>
              <a:srgbClr val="58C5E7"/>
            </a:solidFill>
            <a:prstDash val="solid"/>
          </a:ln>
        </p:spPr>
      </p:sp>
      <p:sp>
        <p:nvSpPr>
          <p:cNvPr id="14" name="mandate-step-1-9">
            <a:extLst xmlns:a="http://schemas.openxmlformats.org/drawingml/2006/main">
              <a:ext uri="{FF2B5EF4-FFF2-40B4-BE49-F238E27FC236}">
                <a16:creationId xmlns:a16="http://schemas.microsoft.com/office/drawing/2014/main" id="{806F80FD-ACF7-4123-A228-BF80828C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0040" y="6896100"/>
            <a:ext cx="27889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LIMIT THE MANDATE</a:t>
            </a:r>
          </a:p>
        </p:txBody>
      </p:sp>
      <p:sp>
        <p:nvSpPr>
          <p:cNvPr id="15" name="mandate-dot-2-9">
            <a:extLst xmlns:a="http://schemas.openxmlformats.org/drawingml/2006/main">
              <a:ext uri="{FF2B5EF4-FFF2-40B4-BE49-F238E27FC236}">
                <a16:creationId xmlns:a16="http://schemas.microsoft.com/office/drawing/2014/main" id="{7FB260DF-859C-4858-AD61-9A5E5B10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solidFill>
              <a:srgbClr val="D9B66C"/>
            </a:solidFill>
            <a:prstDash val="solid"/>
          </a:ln>
        </p:spPr>
      </p:sp>
      <p:sp>
        <p:nvSpPr>
          <p:cNvPr id="16" name="mandate-step-2-9">
            <a:extLst xmlns:a="http://schemas.openxmlformats.org/drawingml/2006/main">
              <a:ext uri="{FF2B5EF4-FFF2-40B4-BE49-F238E27FC236}">
                <a16:creationId xmlns:a16="http://schemas.microsoft.com/office/drawing/2014/main" id="{3D03134E-620D-412C-81AC-55799991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665" y="6896100"/>
            <a:ext cx="27889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CLAIM THE RESULT</a:t>
            </a:r>
          </a:p>
        </p:txBody>
      </p:sp>
      <p:sp>
        <p:nvSpPr>
          <p:cNvPr id="17" name="mandate-dot-3-9">
            <a:extLst xmlns:a="http://schemas.openxmlformats.org/drawingml/2006/main">
              <a:ext uri="{FF2B5EF4-FFF2-40B4-BE49-F238E27FC236}">
                <a16:creationId xmlns:a16="http://schemas.microsoft.com/office/drawing/2014/main" id="{436254EF-C960-48DD-8D17-BAE9E8F4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0" y="6553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solidFill>
              <a:srgbClr val="D9B66C"/>
            </a:solidFill>
            <a:prstDash val="solid"/>
          </a:ln>
        </p:spPr>
      </p:sp>
      <p:sp>
        <p:nvSpPr>
          <p:cNvPr id="18" name="mandate-step-3-9">
            <a:extLst xmlns:a="http://schemas.openxmlformats.org/drawingml/2006/main">
              <a:ext uri="{FF2B5EF4-FFF2-40B4-BE49-F238E27FC236}">
                <a16:creationId xmlns:a16="http://schemas.microsoft.com/office/drawing/2014/main" id="{A1AC6E90-6B4C-4B1F-B495-2E977B70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5290" y="6896100"/>
            <a:ext cx="27889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MANAGE THE SOURCE</a:t>
            </a:r>
          </a:p>
        </p:txBody>
      </p:sp>
    </p:spTree>
    <p:extLst>
      <p:ext uri="{BB962C8B-B14F-4D97-AF65-F5344CB8AC3E}">
        <p14:creationId xmlns:p14="http://schemas.microsoft.com/office/powerpoint/2010/main" val="17728822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7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12" name="image-fading-node" descr="fade_f.jpg"/>
          <p:cNvPicPr>
            <a:picLocks noChangeAspect="1"/>
          </p:cNvPicPr>
          <p:nvPr/>
        </p:nvPicPr>
        <p:blipFill>
          <a:blip r:embed="rId3">
            <a:alphaModFix amt="28000"/>
          </a:blip>
          <a:srcRect b="3200"/>
          <a:stretch>
            <a:fillRect/>
          </a:stretch>
        </p:blipFill>
        <p:spPr>
          <a:xfrm>
            <a:off x="0" y="274320"/>
            <a:ext cx="15240000" cy="8298179"/>
          </a:xfrm>
          <a:prstGeom prst="rect">
            <a:avLst/>
          </a:prstGeom>
        </p:spPr>
      </p:pic>
      <p:sp>
        <p:nvSpPr>
          <p:cNvPr id="11" name="accent-rule-9">
            <a:extLst xmlns:a="http://schemas.openxmlformats.org/drawingml/2006/main">
              <a:ext uri="{FF2B5EF4-FFF2-40B4-BE49-F238E27FC236}">
                <a16:creationId xmlns:a16="http://schemas.microsoft.com/office/drawing/2014/main" id="{53D37952-6575-4023-9AAD-5C33B783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"/>
            <a:ext cx="38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C5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eck-label-9">
            <a:extLst xmlns:a="http://schemas.openxmlformats.org/drawingml/2006/main">
              <a:ext uri="{FF2B5EF4-FFF2-40B4-BE49-F238E27FC236}">
                <a16:creationId xmlns:a16="http://schemas.microsoft.com/office/drawing/2014/main" id="{1ADA5072-A016-4BBD-8BD5-1179FFED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912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ADAPTIVE LABS  /  STORY PERSPECTIVE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E9E31CF0-D25D-4547-AEF2-EFC0C81B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23950"/>
            <a:ext cx="1333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018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Coherence must become an organisational capability</a:t>
            </a:r>
          </a:p>
        </p:txBody>
      </p:sp>
      <p:sp>
        <p:nvSpPr>
          <p:cNvPr id="4" name="footer-rule-9">
            <a:extLst xmlns:a="http://schemas.openxmlformats.org/drawingml/2006/main">
              <a:ext uri="{FF2B5EF4-FFF2-40B4-BE49-F238E27FC236}">
                <a16:creationId xmlns:a16="http://schemas.microsoft.com/office/drawing/2014/main" id="{3BFE78F0-0ADE-4475-B968-E57173DA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781925"/>
            <a:ext cx="13411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44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9">
            <a:extLst xmlns:a="http://schemas.openxmlformats.org/drawingml/2006/main">
              <a:ext uri="{FF2B5EF4-FFF2-40B4-BE49-F238E27FC236}">
                <a16:creationId xmlns:a16="http://schemas.microsoft.com/office/drawing/2014/main" id="{CD07F78E-DA83-4290-9FFC-BA7E1D13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9533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89939E"/>
                </a:solidFill>
                <a:latin typeface="DejaVu Sans"/>
                <a:ea typeface="DejaVu Sans"/>
                <a:cs typeface="DejaVu Sans"/>
              </a:rPr>
              <a:t>ADAPTIVE LABS / ADAPTIVE THINKING AT WORK</a:t>
            </a:r>
          </a:p>
        </p:txBody>
      </p:sp>
      <p:sp>
        <p:nvSpPr>
          <p:cNvPr id="6" name="page-9">
            <a:extLst xmlns:a="http://schemas.openxmlformats.org/drawingml/2006/main">
              <a:ext uri="{FF2B5EF4-FFF2-40B4-BE49-F238E27FC236}">
                <a16:creationId xmlns:a16="http://schemas.microsoft.com/office/drawing/2014/main" id="{3F75536B-3893-4A16-AF1A-A34E0060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30200" y="7915275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10 / 10</a:t>
            </a:r>
          </a:p>
        </p:txBody>
      </p:sp>
      <p:sp>
        <p:nvSpPr>
          <p:cNvPr id="7" name="capability-copy-9">
            <a:extLst xmlns:a="http://schemas.openxmlformats.org/drawingml/2006/main">
              <a:ext uri="{FF2B5EF4-FFF2-40B4-BE49-F238E27FC236}">
                <a16:creationId xmlns:a16="http://schemas.microsoft.com/office/drawing/2014/main" id="{AEB00AF8-FB22-41DC-87DD-7046DDCC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33675"/>
            <a:ext cx="11334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25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 i="0">
                <a:solidFill>
                  <a:srgbClr val="F4F0E7"/>
                </a:solidFill>
                <a:latin typeface="DejaVu Sans"/>
                <a:ea typeface="DejaVu Sans"/>
                <a:cs typeface="DejaVu Sans"/>
              </a:rPr>
              <a:t>Exceptional people can bridge boundaries for a time. The organisation learns only when those connections survive beyond the people who first made them.</a:t>
            </a:r>
          </a:p>
        </p:txBody>
      </p:sp>
      <p:sp>
        <p:nvSpPr>
          <p:cNvPr id="8" name="capability-list-9">
            <a:extLst xmlns:a="http://schemas.openxmlformats.org/drawingml/2006/main">
              <a:ext uri="{FF2B5EF4-FFF2-40B4-BE49-F238E27FC236}">
                <a16:creationId xmlns:a16="http://schemas.microsoft.com/office/drawing/2014/main" id="{55B3D93D-AE53-4FD4-A186-BD01C72B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48200"/>
            <a:ext cx="7858125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Build interfaces for critical information.</a:t>
            </a:r>
          </a:p>
          <a:p xmlns:a="http://schemas.openxmlformats.org/drawingml/2006/main">
            <a:pPr algn="l">
              <a:lnSpc>
                <a:spcPct val="132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Make decision rights and escalation clear.</a:t>
            </a:r>
          </a:p>
          <a:p xmlns:a="http://schemas.openxmlformats.org/drawingml/2006/main">
            <a:pPr algn="l">
              <a:lnSpc>
                <a:spcPct val="132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Protect legitimate challenge.</a:t>
            </a:r>
          </a:p>
          <a:p xmlns:a="http://schemas.openxmlformats.org/drawingml/2006/main">
            <a:pPr algn="l">
              <a:lnSpc>
                <a:spcPct val="132000"/>
              </a:lnSpc>
              <a:buNone/>
              <a:def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>
                <a:solidFill>
                  <a:srgbClr val="BDC4CA"/>
                </a:solidFill>
                <a:latin typeface="DejaVu Sans"/>
                <a:ea typeface="DejaVu Sans"/>
                <a:cs typeface="DejaVu Sans"/>
              </a:rPr>
              <a:t>Let learning change the operating model.</a:t>
            </a:r>
          </a:p>
        </p:txBody>
      </p:sp>
      <p:sp>
        <p:nvSpPr>
          <p:cNvPr id="9" name="capability-accent-9">
            <a:extLst xmlns:a="http://schemas.openxmlformats.org/drawingml/2006/main">
              <a:ext uri="{FF2B5EF4-FFF2-40B4-BE49-F238E27FC236}">
                <a16:creationId xmlns:a16="http://schemas.microsoft.com/office/drawing/2014/main" id="{30B0B120-4CB8-4393-9889-F25A422E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695825"/>
            <a:ext cx="47625" cy="185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6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capability-question-9">
            <a:extLst xmlns:a="http://schemas.openxmlformats.org/drawingml/2006/main">
              <a:ext uri="{FF2B5EF4-FFF2-40B4-BE49-F238E27FC236}">
                <a16:creationId xmlns:a16="http://schemas.microsoft.com/office/drawing/2014/main" id="{BD289B11-799A-4014-9EF4-34B4A8EB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695825"/>
            <a:ext cx="438150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i="0">
                <a:solidFill>
                  <a:srgbClr val="D9B66C"/>
                </a:solidFill>
                <a:latin typeface="DejaVu Sans"/>
                <a:ea typeface="DejaVu Sans"/>
                <a:cs typeface="DejaVu Sans"/>
              </a:rPr>
              <a:t>Can the system keep learning when exceptional people step away?</a:t>
            </a:r>
          </a:p>
        </p:txBody>
      </p:sp>
    </p:spTree>
    <p:extLst>
      <p:ext uri="{BB962C8B-B14F-4D97-AF65-F5344CB8AC3E}">
        <p14:creationId xmlns:p14="http://schemas.microsoft.com/office/powerpoint/2010/main" val="16419041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2026-10-02T15:08:43.8600000Z</dcterms:created>
  <dcterms:modified xsi:type="dcterms:W3CDTF">2026-10-02T15:08:43.8600000Z</dcterms:modified>
</coreProperties>
</file>